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57" r:id="rId3"/>
    <p:sldId id="258" r:id="rId4"/>
    <p:sldId id="272" r:id="rId5"/>
    <p:sldId id="263" r:id="rId6"/>
    <p:sldId id="264" r:id="rId7"/>
    <p:sldId id="265" r:id="rId8"/>
    <p:sldId id="273" r:id="rId9"/>
    <p:sldId id="266" r:id="rId10"/>
    <p:sldId id="267" r:id="rId11"/>
    <p:sldId id="274" r:id="rId12"/>
    <p:sldId id="268" r:id="rId13"/>
    <p:sldId id="275" r:id="rId14"/>
    <p:sldId id="276" r:id="rId15"/>
    <p:sldId id="283" r:id="rId16"/>
    <p:sldId id="277" r:id="rId17"/>
    <p:sldId id="259" r:id="rId18"/>
    <p:sldId id="278" r:id="rId19"/>
    <p:sldId id="261" r:id="rId20"/>
    <p:sldId id="262" r:id="rId21"/>
    <p:sldId id="279" r:id="rId22"/>
    <p:sldId id="280" r:id="rId23"/>
    <p:sldId id="281" r:id="rId24"/>
    <p:sldId id="282" r:id="rId25"/>
    <p:sldId id="284" r:id="rId26"/>
    <p:sldId id="285" r:id="rId27"/>
    <p:sldId id="286" r:id="rId28"/>
    <p:sldId id="288" r:id="rId29"/>
    <p:sldId id="287" r:id="rId30"/>
    <p:sldId id="289" r:id="rId31"/>
    <p:sldId id="291" r:id="rId32"/>
    <p:sldId id="290" r:id="rId33"/>
    <p:sldId id="271" r:id="rId34"/>
  </p:sldIdLst>
  <p:sldSz cx="9144000" cy="5143500" type="screen16x9"/>
  <p:notesSz cx="6858000" cy="9144000"/>
  <p:embeddedFontLst>
    <p:embeddedFont>
      <p:font typeface="Old Standard TT" panose="020B0604020202020204" charset="0"/>
      <p:regular r:id="rId36"/>
      <p:bold r:id="rId37"/>
      <p:italic r:id="rId38"/>
    </p:embeddedFont>
    <p:embeddedFont>
      <p:font typeface="Roboto Mono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E2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E36AFA2-7A0B-4A7E-AC65-0F05C8830698}">
  <a:tblStyle styleId="{3E36AFA2-7A0B-4A7E-AC65-0F05C88306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18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0fda0de8b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0fda0de8b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0fda0de8b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0fda0de8b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86980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0fda0de8bb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0fda0de8bb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0fda0de8bb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0fda0de8bb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57989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0fda0de8bb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0fda0de8bb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28321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0fda0de8b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0fda0de8b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5640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73798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0fda0de8bb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0fda0de8bb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0fda0de8bb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0fda0de8bb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953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04ed487f61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04ed487f61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fda0de8b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fda0de8b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04ed487f61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04ed487f61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69502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fda0de8b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fda0de8b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24290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96184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fda0de8b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fda0de8b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9157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04ed487f61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04ed487f61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07109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fda0de8b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fda0de8b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10384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0fda0de8bb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0fda0de8bb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91029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0fda0de8bb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0fda0de8bb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07374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fda0de8b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fda0de8b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0213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04ed487f61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04ed487f61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fda0de8b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fda0de8b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9371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fda0de8b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fda0de8b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0230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fda0de8b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fda0de8b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14743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6f90357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c6f90357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3068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0fda0de8bb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0fda0de8bb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0fda0de8b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0fda0de8b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0fda0de8b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0fda0de8b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0fda0de8b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0fda0de8b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8717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0fda0de8b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0fda0de8b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artenGr/KeyBERT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quora/question-pairs-dataset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bert.net/docs/pretrained_models.html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2700" y="254250"/>
            <a:ext cx="8118600" cy="11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CSE 472 (Machine Learning Sessional)</a:t>
            </a:r>
            <a:endParaRPr sz="2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 b="1" i="1" dirty="0"/>
              <a:t>Project Presentation</a:t>
            </a:r>
            <a:endParaRPr sz="3900" b="1" i="1"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467500" y="3931050"/>
            <a:ext cx="8118600" cy="8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1705039 - Tahmeed Tarek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1705044 - Najibul Haque Sarker</a:t>
            </a:r>
            <a:br>
              <a:rPr lang="en" sz="2100"/>
            </a:br>
            <a:endParaRPr sz="2100"/>
          </a:p>
        </p:txBody>
      </p:sp>
      <p:sp>
        <p:nvSpPr>
          <p:cNvPr id="61" name="Google Shape;61;p13"/>
          <p:cNvSpPr txBox="1"/>
          <p:nvPr/>
        </p:nvSpPr>
        <p:spPr>
          <a:xfrm>
            <a:off x="6960575" y="4319625"/>
            <a:ext cx="199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A2 - Group 9</a:t>
            </a:r>
            <a:endParaRPr b="1" i="1">
              <a:solidFill>
                <a:schemeClr val="lt1"/>
              </a:solidFill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467500" y="2684725"/>
            <a:ext cx="5496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2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Supervisor - Dr. Mohammed Eunus Ali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Modification</a:t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9615" y="113475"/>
            <a:ext cx="4049172" cy="49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>
            <a:spLocks noGrp="1"/>
          </p:cNvSpPr>
          <p:nvPr>
            <p:ph type="body" idx="1"/>
          </p:nvPr>
        </p:nvSpPr>
        <p:spPr>
          <a:xfrm>
            <a:off x="266700" y="1251925"/>
            <a:ext cx="3830700" cy="31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Cross Attend Previous Layer Output and Current Layer Bert Encoder Output</a:t>
            </a:r>
            <a:endParaRPr sz="1900"/>
          </a:p>
          <a:p>
            <a:pPr marL="411480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Trainable weighted summation of original residual connection and cross attended output</a:t>
            </a:r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Modification</a:t>
            </a:r>
            <a:endParaRPr dirty="0"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9615" y="113475"/>
            <a:ext cx="4049172" cy="49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>
            <a:spLocks noGrp="1"/>
          </p:cNvSpPr>
          <p:nvPr>
            <p:ph type="body" idx="1"/>
          </p:nvPr>
        </p:nvSpPr>
        <p:spPr>
          <a:xfrm>
            <a:off x="266700" y="1251925"/>
            <a:ext cx="3830700" cy="31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Cross Attend Previous Layer Output and Current Layer Bert Encoder Output</a:t>
            </a:r>
            <a:endParaRPr sz="1900" dirty="0"/>
          </a:p>
          <a:p>
            <a:pPr marL="411480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900" dirty="0"/>
          </a:p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Trainable weighted summation of original residual connection and cross attended output</a:t>
            </a:r>
            <a:endParaRPr sz="1900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CD3EBE9-B17E-4296-9EE8-94DCD115D453}"/>
              </a:ext>
            </a:extLst>
          </p:cNvPr>
          <p:cNvSpPr/>
          <p:nvPr/>
        </p:nvSpPr>
        <p:spPr>
          <a:xfrm>
            <a:off x="6322695" y="853440"/>
            <a:ext cx="1074771" cy="641985"/>
          </a:xfrm>
          <a:custGeom>
            <a:avLst/>
            <a:gdLst>
              <a:gd name="connsiteX0" fmla="*/ 123825 w 1074771"/>
              <a:gd name="connsiteY0" fmla="*/ 24765 h 641985"/>
              <a:gd name="connsiteX1" fmla="*/ 123825 w 1074771"/>
              <a:gd name="connsiteY1" fmla="*/ 24765 h 641985"/>
              <a:gd name="connsiteX2" fmla="*/ 175260 w 1074771"/>
              <a:gd name="connsiteY2" fmla="*/ 78105 h 641985"/>
              <a:gd name="connsiteX3" fmla="*/ 224790 w 1074771"/>
              <a:gd name="connsiteY3" fmla="*/ 188595 h 641985"/>
              <a:gd name="connsiteX4" fmla="*/ 240030 w 1074771"/>
              <a:gd name="connsiteY4" fmla="*/ 220980 h 641985"/>
              <a:gd name="connsiteX5" fmla="*/ 274320 w 1074771"/>
              <a:gd name="connsiteY5" fmla="*/ 299085 h 641985"/>
              <a:gd name="connsiteX6" fmla="*/ 339090 w 1074771"/>
              <a:gd name="connsiteY6" fmla="*/ 390525 h 641985"/>
              <a:gd name="connsiteX7" fmla="*/ 441960 w 1074771"/>
              <a:gd name="connsiteY7" fmla="*/ 464820 h 641985"/>
              <a:gd name="connsiteX8" fmla="*/ 541020 w 1074771"/>
              <a:gd name="connsiteY8" fmla="*/ 504825 h 641985"/>
              <a:gd name="connsiteX9" fmla="*/ 601980 w 1074771"/>
              <a:gd name="connsiteY9" fmla="*/ 508635 h 641985"/>
              <a:gd name="connsiteX10" fmla="*/ 729615 w 1074771"/>
              <a:gd name="connsiteY10" fmla="*/ 506730 h 641985"/>
              <a:gd name="connsiteX11" fmla="*/ 779145 w 1074771"/>
              <a:gd name="connsiteY11" fmla="*/ 502920 h 641985"/>
              <a:gd name="connsiteX12" fmla="*/ 813435 w 1074771"/>
              <a:gd name="connsiteY12" fmla="*/ 501015 h 641985"/>
              <a:gd name="connsiteX13" fmla="*/ 954405 w 1074771"/>
              <a:gd name="connsiteY13" fmla="*/ 497205 h 641985"/>
              <a:gd name="connsiteX14" fmla="*/ 1051560 w 1074771"/>
              <a:gd name="connsiteY14" fmla="*/ 501015 h 641985"/>
              <a:gd name="connsiteX15" fmla="*/ 1057275 w 1074771"/>
              <a:gd name="connsiteY15" fmla="*/ 512445 h 641985"/>
              <a:gd name="connsiteX16" fmla="*/ 1070610 w 1074771"/>
              <a:gd name="connsiteY16" fmla="*/ 521970 h 641985"/>
              <a:gd name="connsiteX17" fmla="*/ 1074420 w 1074771"/>
              <a:gd name="connsiteY17" fmla="*/ 531495 h 641985"/>
              <a:gd name="connsiteX18" fmla="*/ 1068705 w 1074771"/>
              <a:gd name="connsiteY18" fmla="*/ 561975 h 641985"/>
              <a:gd name="connsiteX19" fmla="*/ 1062990 w 1074771"/>
              <a:gd name="connsiteY19" fmla="*/ 586740 h 641985"/>
              <a:gd name="connsiteX20" fmla="*/ 1051560 w 1074771"/>
              <a:gd name="connsiteY20" fmla="*/ 603885 h 641985"/>
              <a:gd name="connsiteX21" fmla="*/ 1045845 w 1074771"/>
              <a:gd name="connsiteY21" fmla="*/ 613410 h 641985"/>
              <a:gd name="connsiteX22" fmla="*/ 1015365 w 1074771"/>
              <a:gd name="connsiteY22" fmla="*/ 628650 h 641985"/>
              <a:gd name="connsiteX23" fmla="*/ 996315 w 1074771"/>
              <a:gd name="connsiteY23" fmla="*/ 634365 h 641985"/>
              <a:gd name="connsiteX24" fmla="*/ 939165 w 1074771"/>
              <a:gd name="connsiteY24" fmla="*/ 638175 h 641985"/>
              <a:gd name="connsiteX25" fmla="*/ 830580 w 1074771"/>
              <a:gd name="connsiteY25" fmla="*/ 640080 h 641985"/>
              <a:gd name="connsiteX26" fmla="*/ 733425 w 1074771"/>
              <a:gd name="connsiteY26" fmla="*/ 641985 h 641985"/>
              <a:gd name="connsiteX27" fmla="*/ 552450 w 1074771"/>
              <a:gd name="connsiteY27" fmla="*/ 640080 h 641985"/>
              <a:gd name="connsiteX28" fmla="*/ 506730 w 1074771"/>
              <a:gd name="connsiteY28" fmla="*/ 630555 h 641985"/>
              <a:gd name="connsiteX29" fmla="*/ 476250 w 1074771"/>
              <a:gd name="connsiteY29" fmla="*/ 626745 h 641985"/>
              <a:gd name="connsiteX30" fmla="*/ 409575 w 1074771"/>
              <a:gd name="connsiteY30" fmla="*/ 611505 h 641985"/>
              <a:gd name="connsiteX31" fmla="*/ 356235 w 1074771"/>
              <a:gd name="connsiteY31" fmla="*/ 588645 h 641985"/>
              <a:gd name="connsiteX32" fmla="*/ 342900 w 1074771"/>
              <a:gd name="connsiteY32" fmla="*/ 584835 h 641985"/>
              <a:gd name="connsiteX33" fmla="*/ 318135 w 1074771"/>
              <a:gd name="connsiteY33" fmla="*/ 563880 h 641985"/>
              <a:gd name="connsiteX34" fmla="*/ 297180 w 1074771"/>
              <a:gd name="connsiteY34" fmla="*/ 548640 h 641985"/>
              <a:gd name="connsiteX35" fmla="*/ 280035 w 1074771"/>
              <a:gd name="connsiteY35" fmla="*/ 531495 h 641985"/>
              <a:gd name="connsiteX36" fmla="*/ 230505 w 1074771"/>
              <a:gd name="connsiteY36" fmla="*/ 476250 h 641985"/>
              <a:gd name="connsiteX37" fmla="*/ 217170 w 1074771"/>
              <a:gd name="connsiteY37" fmla="*/ 461010 h 641985"/>
              <a:gd name="connsiteX38" fmla="*/ 207645 w 1074771"/>
              <a:gd name="connsiteY38" fmla="*/ 443865 h 641985"/>
              <a:gd name="connsiteX39" fmla="*/ 190500 w 1074771"/>
              <a:gd name="connsiteY39" fmla="*/ 422910 h 641985"/>
              <a:gd name="connsiteX40" fmla="*/ 167640 w 1074771"/>
              <a:gd name="connsiteY40" fmla="*/ 386715 h 641985"/>
              <a:gd name="connsiteX41" fmla="*/ 129540 w 1074771"/>
              <a:gd name="connsiteY41" fmla="*/ 333375 h 641985"/>
              <a:gd name="connsiteX42" fmla="*/ 114300 w 1074771"/>
              <a:gd name="connsiteY42" fmla="*/ 312420 h 641985"/>
              <a:gd name="connsiteX43" fmla="*/ 81915 w 1074771"/>
              <a:gd name="connsiteY43" fmla="*/ 262890 h 641985"/>
              <a:gd name="connsiteX44" fmla="*/ 49530 w 1074771"/>
              <a:gd name="connsiteY44" fmla="*/ 207645 h 641985"/>
              <a:gd name="connsiteX45" fmla="*/ 34290 w 1074771"/>
              <a:gd name="connsiteY45" fmla="*/ 179070 h 641985"/>
              <a:gd name="connsiteX46" fmla="*/ 22860 w 1074771"/>
              <a:gd name="connsiteY46" fmla="*/ 146685 h 641985"/>
              <a:gd name="connsiteX47" fmla="*/ 7620 w 1074771"/>
              <a:gd name="connsiteY47" fmla="*/ 97155 h 641985"/>
              <a:gd name="connsiteX48" fmla="*/ 0 w 1074771"/>
              <a:gd name="connsiteY48" fmla="*/ 34290 h 641985"/>
              <a:gd name="connsiteX49" fmla="*/ 7620 w 1074771"/>
              <a:gd name="connsiteY49" fmla="*/ 7620 h 641985"/>
              <a:gd name="connsiteX50" fmla="*/ 15240 w 1074771"/>
              <a:gd name="connsiteY50" fmla="*/ 0 h 641985"/>
              <a:gd name="connsiteX51" fmla="*/ 93345 w 1074771"/>
              <a:gd name="connsiteY51" fmla="*/ 3810 h 641985"/>
              <a:gd name="connsiteX52" fmla="*/ 121920 w 1074771"/>
              <a:gd name="connsiteY52" fmla="*/ 19050 h 641985"/>
              <a:gd name="connsiteX53" fmla="*/ 123825 w 1074771"/>
              <a:gd name="connsiteY53" fmla="*/ 24765 h 6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074771" h="641985">
                <a:moveTo>
                  <a:pt x="123825" y="24765"/>
                </a:moveTo>
                <a:lnTo>
                  <a:pt x="123825" y="24765"/>
                </a:lnTo>
                <a:cubicBezTo>
                  <a:pt x="148616" y="46639"/>
                  <a:pt x="158576" y="51761"/>
                  <a:pt x="175260" y="78105"/>
                </a:cubicBezTo>
                <a:cubicBezTo>
                  <a:pt x="196811" y="112133"/>
                  <a:pt x="207989" y="152893"/>
                  <a:pt x="224790" y="188595"/>
                </a:cubicBezTo>
                <a:cubicBezTo>
                  <a:pt x="229870" y="199390"/>
                  <a:pt x="235150" y="210093"/>
                  <a:pt x="240030" y="220980"/>
                </a:cubicBezTo>
                <a:cubicBezTo>
                  <a:pt x="251661" y="246926"/>
                  <a:pt x="259691" y="274703"/>
                  <a:pt x="274320" y="299085"/>
                </a:cubicBezTo>
                <a:cubicBezTo>
                  <a:pt x="290780" y="326518"/>
                  <a:pt x="318390" y="374860"/>
                  <a:pt x="339090" y="390525"/>
                </a:cubicBezTo>
                <a:cubicBezTo>
                  <a:pt x="349383" y="398314"/>
                  <a:pt x="415579" y="451122"/>
                  <a:pt x="441960" y="464820"/>
                </a:cubicBezTo>
                <a:cubicBezTo>
                  <a:pt x="457453" y="472865"/>
                  <a:pt x="513470" y="500889"/>
                  <a:pt x="541020" y="504825"/>
                </a:cubicBezTo>
                <a:cubicBezTo>
                  <a:pt x="561175" y="507704"/>
                  <a:pt x="581660" y="507365"/>
                  <a:pt x="601980" y="508635"/>
                </a:cubicBezTo>
                <a:lnTo>
                  <a:pt x="729615" y="506730"/>
                </a:lnTo>
                <a:cubicBezTo>
                  <a:pt x="746165" y="506196"/>
                  <a:pt x="762625" y="504046"/>
                  <a:pt x="779145" y="502920"/>
                </a:cubicBezTo>
                <a:cubicBezTo>
                  <a:pt x="790566" y="502141"/>
                  <a:pt x="801993" y="501388"/>
                  <a:pt x="813435" y="501015"/>
                </a:cubicBezTo>
                <a:lnTo>
                  <a:pt x="954405" y="497205"/>
                </a:lnTo>
                <a:cubicBezTo>
                  <a:pt x="989449" y="495015"/>
                  <a:pt x="1013525" y="492007"/>
                  <a:pt x="1051560" y="501015"/>
                </a:cubicBezTo>
                <a:cubicBezTo>
                  <a:pt x="1055705" y="501997"/>
                  <a:pt x="1054410" y="509293"/>
                  <a:pt x="1057275" y="512445"/>
                </a:cubicBezTo>
                <a:cubicBezTo>
                  <a:pt x="1060949" y="516487"/>
                  <a:pt x="1066165" y="518795"/>
                  <a:pt x="1070610" y="521970"/>
                </a:cubicBezTo>
                <a:cubicBezTo>
                  <a:pt x="1071880" y="525145"/>
                  <a:pt x="1074207" y="528082"/>
                  <a:pt x="1074420" y="531495"/>
                </a:cubicBezTo>
                <a:cubicBezTo>
                  <a:pt x="1075699" y="551954"/>
                  <a:pt x="1073417" y="547840"/>
                  <a:pt x="1068705" y="561975"/>
                </a:cubicBezTo>
                <a:cubicBezTo>
                  <a:pt x="1066821" y="567628"/>
                  <a:pt x="1064147" y="584137"/>
                  <a:pt x="1062990" y="586740"/>
                </a:cubicBezTo>
                <a:cubicBezTo>
                  <a:pt x="1060200" y="593017"/>
                  <a:pt x="1055274" y="598107"/>
                  <a:pt x="1051560" y="603885"/>
                </a:cubicBezTo>
                <a:cubicBezTo>
                  <a:pt x="1049558" y="607000"/>
                  <a:pt x="1048585" y="610919"/>
                  <a:pt x="1045845" y="613410"/>
                </a:cubicBezTo>
                <a:cubicBezTo>
                  <a:pt x="1037460" y="621033"/>
                  <a:pt x="1025839" y="625159"/>
                  <a:pt x="1015365" y="628650"/>
                </a:cubicBezTo>
                <a:cubicBezTo>
                  <a:pt x="1009076" y="630746"/>
                  <a:pt x="1002802" y="632999"/>
                  <a:pt x="996315" y="634365"/>
                </a:cubicBezTo>
                <a:cubicBezTo>
                  <a:pt x="984598" y="636832"/>
                  <a:pt x="941507" y="638115"/>
                  <a:pt x="939165" y="638175"/>
                </a:cubicBezTo>
                <a:lnTo>
                  <a:pt x="830580" y="640080"/>
                </a:lnTo>
                <a:lnTo>
                  <a:pt x="733425" y="641985"/>
                </a:lnTo>
                <a:lnTo>
                  <a:pt x="552450" y="640080"/>
                </a:lnTo>
                <a:cubicBezTo>
                  <a:pt x="535864" y="639615"/>
                  <a:pt x="522828" y="633430"/>
                  <a:pt x="506730" y="630555"/>
                </a:cubicBezTo>
                <a:cubicBezTo>
                  <a:pt x="496650" y="628755"/>
                  <a:pt x="486357" y="628384"/>
                  <a:pt x="476250" y="626745"/>
                </a:cubicBezTo>
                <a:cubicBezTo>
                  <a:pt x="451507" y="622733"/>
                  <a:pt x="432717" y="619219"/>
                  <a:pt x="409575" y="611505"/>
                </a:cubicBezTo>
                <a:cubicBezTo>
                  <a:pt x="375005" y="599982"/>
                  <a:pt x="392818" y="603611"/>
                  <a:pt x="356235" y="588645"/>
                </a:cubicBezTo>
                <a:cubicBezTo>
                  <a:pt x="351956" y="586895"/>
                  <a:pt x="347345" y="586105"/>
                  <a:pt x="342900" y="584835"/>
                </a:cubicBezTo>
                <a:cubicBezTo>
                  <a:pt x="314167" y="565680"/>
                  <a:pt x="351281" y="591501"/>
                  <a:pt x="318135" y="563880"/>
                </a:cubicBezTo>
                <a:cubicBezTo>
                  <a:pt x="311500" y="558351"/>
                  <a:pt x="303761" y="554234"/>
                  <a:pt x="297180" y="548640"/>
                </a:cubicBezTo>
                <a:cubicBezTo>
                  <a:pt x="291022" y="543406"/>
                  <a:pt x="285652" y="537306"/>
                  <a:pt x="280035" y="531495"/>
                </a:cubicBezTo>
                <a:cubicBezTo>
                  <a:pt x="206851" y="455787"/>
                  <a:pt x="263572" y="516948"/>
                  <a:pt x="230505" y="476250"/>
                </a:cubicBezTo>
                <a:cubicBezTo>
                  <a:pt x="226248" y="471011"/>
                  <a:pt x="221063" y="466525"/>
                  <a:pt x="217170" y="461010"/>
                </a:cubicBezTo>
                <a:cubicBezTo>
                  <a:pt x="213400" y="455669"/>
                  <a:pt x="211394" y="449221"/>
                  <a:pt x="207645" y="443865"/>
                </a:cubicBezTo>
                <a:cubicBezTo>
                  <a:pt x="202469" y="436471"/>
                  <a:pt x="195676" y="430304"/>
                  <a:pt x="190500" y="422910"/>
                </a:cubicBezTo>
                <a:cubicBezTo>
                  <a:pt x="182317" y="411220"/>
                  <a:pt x="175671" y="398510"/>
                  <a:pt x="167640" y="386715"/>
                </a:cubicBezTo>
                <a:cubicBezTo>
                  <a:pt x="155343" y="368654"/>
                  <a:pt x="142283" y="351124"/>
                  <a:pt x="129540" y="333375"/>
                </a:cubicBezTo>
                <a:cubicBezTo>
                  <a:pt x="124503" y="326359"/>
                  <a:pt x="118585" y="319919"/>
                  <a:pt x="114300" y="312420"/>
                </a:cubicBezTo>
                <a:cubicBezTo>
                  <a:pt x="59101" y="215821"/>
                  <a:pt x="137980" y="351300"/>
                  <a:pt x="81915" y="262890"/>
                </a:cubicBezTo>
                <a:cubicBezTo>
                  <a:pt x="70483" y="244863"/>
                  <a:pt x="60075" y="226204"/>
                  <a:pt x="49530" y="207645"/>
                </a:cubicBezTo>
                <a:cubicBezTo>
                  <a:pt x="44197" y="198259"/>
                  <a:pt x="34290" y="179070"/>
                  <a:pt x="34290" y="179070"/>
                </a:cubicBezTo>
                <a:cubicBezTo>
                  <a:pt x="26413" y="147562"/>
                  <a:pt x="35653" y="180798"/>
                  <a:pt x="22860" y="146685"/>
                </a:cubicBezTo>
                <a:cubicBezTo>
                  <a:pt x="18677" y="135530"/>
                  <a:pt x="10474" y="110281"/>
                  <a:pt x="7620" y="97155"/>
                </a:cubicBezTo>
                <a:cubicBezTo>
                  <a:pt x="3128" y="76490"/>
                  <a:pt x="1751" y="55300"/>
                  <a:pt x="0" y="34290"/>
                </a:cubicBezTo>
                <a:cubicBezTo>
                  <a:pt x="2540" y="25400"/>
                  <a:pt x="3865" y="16069"/>
                  <a:pt x="7620" y="7620"/>
                </a:cubicBezTo>
                <a:cubicBezTo>
                  <a:pt x="9079" y="4337"/>
                  <a:pt x="11651" y="159"/>
                  <a:pt x="15240" y="0"/>
                </a:cubicBezTo>
                <a:lnTo>
                  <a:pt x="93345" y="3810"/>
                </a:lnTo>
                <a:cubicBezTo>
                  <a:pt x="103514" y="8895"/>
                  <a:pt x="112352" y="12961"/>
                  <a:pt x="121920" y="19050"/>
                </a:cubicBezTo>
                <a:cubicBezTo>
                  <a:pt x="131499" y="25146"/>
                  <a:pt x="123507" y="23812"/>
                  <a:pt x="123825" y="24765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395F96D-030E-4FC6-8CA8-7AB8DA0A721D}"/>
              </a:ext>
            </a:extLst>
          </p:cNvPr>
          <p:cNvSpPr/>
          <p:nvPr/>
        </p:nvSpPr>
        <p:spPr>
          <a:xfrm>
            <a:off x="7866380" y="2235200"/>
            <a:ext cx="599440" cy="500380"/>
          </a:xfrm>
          <a:custGeom>
            <a:avLst/>
            <a:gdLst>
              <a:gd name="connsiteX0" fmla="*/ 78740 w 599440"/>
              <a:gd name="connsiteY0" fmla="*/ 12700 h 500380"/>
              <a:gd name="connsiteX1" fmla="*/ 78740 w 599440"/>
              <a:gd name="connsiteY1" fmla="*/ 12700 h 500380"/>
              <a:gd name="connsiteX2" fmla="*/ 121920 w 599440"/>
              <a:gd name="connsiteY2" fmla="*/ 83820 h 500380"/>
              <a:gd name="connsiteX3" fmla="*/ 139700 w 599440"/>
              <a:gd name="connsiteY3" fmla="*/ 116840 h 500380"/>
              <a:gd name="connsiteX4" fmla="*/ 172720 w 599440"/>
              <a:gd name="connsiteY4" fmla="*/ 167640 h 500380"/>
              <a:gd name="connsiteX5" fmla="*/ 198120 w 599440"/>
              <a:gd name="connsiteY5" fmla="*/ 195580 h 500380"/>
              <a:gd name="connsiteX6" fmla="*/ 226060 w 599440"/>
              <a:gd name="connsiteY6" fmla="*/ 231140 h 500380"/>
              <a:gd name="connsiteX7" fmla="*/ 264160 w 599440"/>
              <a:gd name="connsiteY7" fmla="*/ 269240 h 500380"/>
              <a:gd name="connsiteX8" fmla="*/ 332740 w 599440"/>
              <a:gd name="connsiteY8" fmla="*/ 312420 h 500380"/>
              <a:gd name="connsiteX9" fmla="*/ 373380 w 599440"/>
              <a:gd name="connsiteY9" fmla="*/ 330200 h 500380"/>
              <a:gd name="connsiteX10" fmla="*/ 482600 w 599440"/>
              <a:gd name="connsiteY10" fmla="*/ 335280 h 500380"/>
              <a:gd name="connsiteX11" fmla="*/ 533400 w 599440"/>
              <a:gd name="connsiteY11" fmla="*/ 345440 h 500380"/>
              <a:gd name="connsiteX12" fmla="*/ 551180 w 599440"/>
              <a:gd name="connsiteY12" fmla="*/ 350520 h 500380"/>
              <a:gd name="connsiteX13" fmla="*/ 563880 w 599440"/>
              <a:gd name="connsiteY13" fmla="*/ 358140 h 500380"/>
              <a:gd name="connsiteX14" fmla="*/ 574040 w 599440"/>
              <a:gd name="connsiteY14" fmla="*/ 368300 h 500380"/>
              <a:gd name="connsiteX15" fmla="*/ 599440 w 599440"/>
              <a:gd name="connsiteY15" fmla="*/ 411480 h 500380"/>
              <a:gd name="connsiteX16" fmla="*/ 596900 w 599440"/>
              <a:gd name="connsiteY16" fmla="*/ 462280 h 500380"/>
              <a:gd name="connsiteX17" fmla="*/ 586740 w 599440"/>
              <a:gd name="connsiteY17" fmla="*/ 472440 h 500380"/>
              <a:gd name="connsiteX18" fmla="*/ 574040 w 599440"/>
              <a:gd name="connsiteY18" fmla="*/ 482600 h 500380"/>
              <a:gd name="connsiteX19" fmla="*/ 520700 w 599440"/>
              <a:gd name="connsiteY19" fmla="*/ 500380 h 500380"/>
              <a:gd name="connsiteX20" fmla="*/ 421640 w 599440"/>
              <a:gd name="connsiteY20" fmla="*/ 495300 h 500380"/>
              <a:gd name="connsiteX21" fmla="*/ 388620 w 599440"/>
              <a:gd name="connsiteY21" fmla="*/ 487680 h 500380"/>
              <a:gd name="connsiteX22" fmla="*/ 320040 w 599440"/>
              <a:gd name="connsiteY22" fmla="*/ 459740 h 500380"/>
              <a:gd name="connsiteX23" fmla="*/ 299720 w 599440"/>
              <a:gd name="connsiteY23" fmla="*/ 452120 h 500380"/>
              <a:gd name="connsiteX24" fmla="*/ 254000 w 599440"/>
              <a:gd name="connsiteY24" fmla="*/ 424180 h 500380"/>
              <a:gd name="connsiteX25" fmla="*/ 226060 w 599440"/>
              <a:gd name="connsiteY25" fmla="*/ 406400 h 500380"/>
              <a:gd name="connsiteX26" fmla="*/ 149860 w 599440"/>
              <a:gd name="connsiteY26" fmla="*/ 353060 h 500380"/>
              <a:gd name="connsiteX27" fmla="*/ 58420 w 599440"/>
              <a:gd name="connsiteY27" fmla="*/ 251460 h 500380"/>
              <a:gd name="connsiteX28" fmla="*/ 17780 w 599440"/>
              <a:gd name="connsiteY28" fmla="*/ 182880 h 500380"/>
              <a:gd name="connsiteX29" fmla="*/ 5080 w 599440"/>
              <a:gd name="connsiteY29" fmla="*/ 139700 h 500380"/>
              <a:gd name="connsiteX30" fmla="*/ 0 w 599440"/>
              <a:gd name="connsiteY30" fmla="*/ 101600 h 500380"/>
              <a:gd name="connsiteX31" fmla="*/ 10160 w 599440"/>
              <a:gd name="connsiteY31" fmla="*/ 17780 h 500380"/>
              <a:gd name="connsiteX32" fmla="*/ 15240 w 599440"/>
              <a:gd name="connsiteY32" fmla="*/ 10160 h 500380"/>
              <a:gd name="connsiteX33" fmla="*/ 27940 w 599440"/>
              <a:gd name="connsiteY33" fmla="*/ 0 h 500380"/>
              <a:gd name="connsiteX34" fmla="*/ 68580 w 599440"/>
              <a:gd name="connsiteY34" fmla="*/ 5080 h 500380"/>
              <a:gd name="connsiteX35" fmla="*/ 76200 w 599440"/>
              <a:gd name="connsiteY35" fmla="*/ 7620 h 500380"/>
              <a:gd name="connsiteX36" fmla="*/ 78740 w 599440"/>
              <a:gd name="connsiteY36" fmla="*/ 12700 h 500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9440" h="500380">
                <a:moveTo>
                  <a:pt x="78740" y="12700"/>
                </a:moveTo>
                <a:lnTo>
                  <a:pt x="78740" y="12700"/>
                </a:lnTo>
                <a:cubicBezTo>
                  <a:pt x="93133" y="36407"/>
                  <a:pt x="108771" y="59401"/>
                  <a:pt x="121920" y="83820"/>
                </a:cubicBezTo>
                <a:cubicBezTo>
                  <a:pt x="127847" y="94827"/>
                  <a:pt x="133221" y="106149"/>
                  <a:pt x="139700" y="116840"/>
                </a:cubicBezTo>
                <a:cubicBezTo>
                  <a:pt x="150168" y="134112"/>
                  <a:pt x="159135" y="152696"/>
                  <a:pt x="172720" y="167640"/>
                </a:cubicBezTo>
                <a:cubicBezTo>
                  <a:pt x="181187" y="176953"/>
                  <a:pt x="190024" y="185942"/>
                  <a:pt x="198120" y="195580"/>
                </a:cubicBezTo>
                <a:cubicBezTo>
                  <a:pt x="207816" y="207123"/>
                  <a:pt x="215997" y="219916"/>
                  <a:pt x="226060" y="231140"/>
                </a:cubicBezTo>
                <a:cubicBezTo>
                  <a:pt x="238049" y="244513"/>
                  <a:pt x="250942" y="257080"/>
                  <a:pt x="264160" y="269240"/>
                </a:cubicBezTo>
                <a:cubicBezTo>
                  <a:pt x="288168" y="291328"/>
                  <a:pt x="301169" y="297113"/>
                  <a:pt x="332740" y="312420"/>
                </a:cubicBezTo>
                <a:cubicBezTo>
                  <a:pt x="346045" y="318871"/>
                  <a:pt x="358763" y="327970"/>
                  <a:pt x="373380" y="330200"/>
                </a:cubicBezTo>
                <a:cubicBezTo>
                  <a:pt x="409409" y="335696"/>
                  <a:pt x="446193" y="333587"/>
                  <a:pt x="482600" y="335280"/>
                </a:cubicBezTo>
                <a:cubicBezTo>
                  <a:pt x="504049" y="338855"/>
                  <a:pt x="506336" y="338996"/>
                  <a:pt x="533400" y="345440"/>
                </a:cubicBezTo>
                <a:cubicBezTo>
                  <a:pt x="539396" y="346868"/>
                  <a:pt x="545253" y="348827"/>
                  <a:pt x="551180" y="350520"/>
                </a:cubicBezTo>
                <a:cubicBezTo>
                  <a:pt x="555413" y="353060"/>
                  <a:pt x="559983" y="355109"/>
                  <a:pt x="563880" y="358140"/>
                </a:cubicBezTo>
                <a:cubicBezTo>
                  <a:pt x="567661" y="361080"/>
                  <a:pt x="571007" y="364593"/>
                  <a:pt x="574040" y="368300"/>
                </a:cubicBezTo>
                <a:cubicBezTo>
                  <a:pt x="588082" y="385462"/>
                  <a:pt x="588890" y="390380"/>
                  <a:pt x="599440" y="411480"/>
                </a:cubicBezTo>
                <a:cubicBezTo>
                  <a:pt x="598593" y="428413"/>
                  <a:pt x="600358" y="445682"/>
                  <a:pt x="596900" y="462280"/>
                </a:cubicBezTo>
                <a:cubicBezTo>
                  <a:pt x="595923" y="466969"/>
                  <a:pt x="590320" y="469258"/>
                  <a:pt x="586740" y="472440"/>
                </a:cubicBezTo>
                <a:cubicBezTo>
                  <a:pt x="582688" y="476042"/>
                  <a:pt x="578939" y="480279"/>
                  <a:pt x="574040" y="482600"/>
                </a:cubicBezTo>
                <a:cubicBezTo>
                  <a:pt x="558321" y="490046"/>
                  <a:pt x="538023" y="495431"/>
                  <a:pt x="520700" y="500380"/>
                </a:cubicBezTo>
                <a:cubicBezTo>
                  <a:pt x="514830" y="500178"/>
                  <a:pt x="445062" y="499373"/>
                  <a:pt x="421640" y="495300"/>
                </a:cubicBezTo>
                <a:cubicBezTo>
                  <a:pt x="410511" y="493365"/>
                  <a:pt x="399498" y="490726"/>
                  <a:pt x="388620" y="487680"/>
                </a:cubicBezTo>
                <a:cubicBezTo>
                  <a:pt x="352403" y="477539"/>
                  <a:pt x="357953" y="476224"/>
                  <a:pt x="320040" y="459740"/>
                </a:cubicBezTo>
                <a:cubicBezTo>
                  <a:pt x="313406" y="456856"/>
                  <a:pt x="306089" y="455550"/>
                  <a:pt x="299720" y="452120"/>
                </a:cubicBezTo>
                <a:cubicBezTo>
                  <a:pt x="283994" y="443652"/>
                  <a:pt x="269175" y="433599"/>
                  <a:pt x="254000" y="424180"/>
                </a:cubicBezTo>
                <a:cubicBezTo>
                  <a:pt x="244621" y="418358"/>
                  <a:pt x="235934" y="411337"/>
                  <a:pt x="226060" y="406400"/>
                </a:cubicBezTo>
                <a:cubicBezTo>
                  <a:pt x="188228" y="387484"/>
                  <a:pt x="186158" y="389358"/>
                  <a:pt x="149860" y="353060"/>
                </a:cubicBezTo>
                <a:cubicBezTo>
                  <a:pt x="116091" y="319291"/>
                  <a:pt x="82561" y="292198"/>
                  <a:pt x="58420" y="251460"/>
                </a:cubicBezTo>
                <a:cubicBezTo>
                  <a:pt x="44873" y="228600"/>
                  <a:pt x="25278" y="208373"/>
                  <a:pt x="17780" y="182880"/>
                </a:cubicBezTo>
                <a:cubicBezTo>
                  <a:pt x="13547" y="168487"/>
                  <a:pt x="7546" y="154499"/>
                  <a:pt x="5080" y="139700"/>
                </a:cubicBezTo>
                <a:cubicBezTo>
                  <a:pt x="1280" y="116897"/>
                  <a:pt x="3109" y="129579"/>
                  <a:pt x="0" y="101600"/>
                </a:cubicBezTo>
                <a:cubicBezTo>
                  <a:pt x="1751" y="78842"/>
                  <a:pt x="76" y="42990"/>
                  <a:pt x="10160" y="17780"/>
                </a:cubicBezTo>
                <a:cubicBezTo>
                  <a:pt x="11294" y="14946"/>
                  <a:pt x="13081" y="12319"/>
                  <a:pt x="15240" y="10160"/>
                </a:cubicBezTo>
                <a:cubicBezTo>
                  <a:pt x="19073" y="6327"/>
                  <a:pt x="23707" y="3387"/>
                  <a:pt x="27940" y="0"/>
                </a:cubicBezTo>
                <a:cubicBezTo>
                  <a:pt x="41487" y="1693"/>
                  <a:pt x="55095" y="2951"/>
                  <a:pt x="68580" y="5080"/>
                </a:cubicBezTo>
                <a:cubicBezTo>
                  <a:pt x="71225" y="5498"/>
                  <a:pt x="74058" y="6014"/>
                  <a:pt x="76200" y="7620"/>
                </a:cubicBezTo>
                <a:cubicBezTo>
                  <a:pt x="77715" y="8756"/>
                  <a:pt x="78317" y="11853"/>
                  <a:pt x="78740" y="12700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F49D85-F243-41F8-B0AE-D526A25F54A5}"/>
              </a:ext>
            </a:extLst>
          </p:cNvPr>
          <p:cNvSpPr txBox="1"/>
          <p:nvPr/>
        </p:nvSpPr>
        <p:spPr>
          <a:xfrm>
            <a:off x="8441436" y="2389225"/>
            <a:ext cx="9631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Old Standard TT" panose="020B0604020202020204" charset="0"/>
              </a:rPr>
              <a:t>Previous Residual Connection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9C7A19-8F44-40C5-AA84-AA3406BA937D}"/>
              </a:ext>
            </a:extLst>
          </p:cNvPr>
          <p:cNvSpPr txBox="1"/>
          <p:nvPr/>
        </p:nvSpPr>
        <p:spPr>
          <a:xfrm>
            <a:off x="5634784" y="451138"/>
            <a:ext cx="963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Old Standard TT" panose="020B0604020202020204" charset="0"/>
              </a:rPr>
              <a:t>New Cross Attended Residual Connection</a:t>
            </a:r>
          </a:p>
        </p:txBody>
      </p:sp>
    </p:spTree>
    <p:extLst>
      <p:ext uri="{BB962C8B-B14F-4D97-AF65-F5344CB8AC3E}">
        <p14:creationId xmlns:p14="http://schemas.microsoft.com/office/powerpoint/2010/main" val="1794807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Modification Scores (Prev Update)</a:t>
            </a:r>
            <a:endParaRPr dirty="0"/>
          </a:p>
        </p:txBody>
      </p:sp>
      <p:graphicFrame>
        <p:nvGraphicFramePr>
          <p:cNvPr id="140" name="Google Shape;140;p25"/>
          <p:cNvGraphicFramePr/>
          <p:nvPr>
            <p:extLst>
              <p:ext uri="{D42A27DB-BD31-4B8C-83A1-F6EECF244321}">
                <p14:modId xmlns:p14="http://schemas.microsoft.com/office/powerpoint/2010/main" val="253651364"/>
              </p:ext>
            </p:extLst>
          </p:nvPr>
        </p:nvGraphicFramePr>
        <p:xfrm>
          <a:off x="952500" y="1383125"/>
          <a:ext cx="7239000" cy="2621130"/>
        </p:xfrm>
        <a:graphic>
          <a:graphicData uri="http://schemas.openxmlformats.org/drawingml/2006/table">
            <a:tbl>
              <a:tblPr>
                <a:noFill/>
                <a:tableStyleId>{3E36AFA2-7A0B-4A7E-AC65-0F05C8830698}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Model</a:t>
                      </a:r>
                      <a:endParaRPr b="1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Pearson correlation coefficient</a:t>
                      </a:r>
                      <a:r>
                        <a:rPr lang="en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(</a:t>
                      </a:r>
                      <a:r>
                        <a:rPr lang="en" b="1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PCC</a:t>
                      </a:r>
                      <a:r>
                        <a:rPr lang="en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)</a:t>
                      </a:r>
                      <a:endParaRPr b="1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Bert Large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0.8487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Modified Bert (in middle and last layer)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0.8426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Modified Bert (in middle and last layer) (Freeze other params for 3 epochs)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0.8506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Modified Bert (from middle to last layer)  (Freeze other params for 3 epochs)</a:t>
                      </a:r>
                      <a:endParaRPr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0.8442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Google Shape;134;p24">
            <a:extLst>
              <a:ext uri="{FF2B5EF4-FFF2-40B4-BE49-F238E27FC236}">
                <a16:creationId xmlns:a16="http://schemas.microsoft.com/office/drawing/2014/main" id="{2DBCA6E3-ACFF-4E51-8D1F-3BA41759C6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07720" y="4221479"/>
            <a:ext cx="8199120" cy="4769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Here, Initialize alpha1 = 0.50, alpha2 = 0.50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Tuned this to   alpha1 = 0.10, alpha2 = 0.90 -&gt; next experiments</a:t>
            </a:r>
            <a:endParaRPr sz="1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282129" y="-55063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Modification Scores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64EE7B-7B70-43F9-849C-08305DE64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28" y="1408395"/>
            <a:ext cx="7103872" cy="337244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3C7553C-0928-4FB1-AF91-599309AEE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1045" y="-52213"/>
            <a:ext cx="3757612" cy="49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1E3313-DC5E-42C0-9847-FC9E7774B7DC}"/>
              </a:ext>
            </a:extLst>
          </p:cNvPr>
          <p:cNvSpPr txBox="1"/>
          <p:nvPr/>
        </p:nvSpPr>
        <p:spPr>
          <a:xfrm>
            <a:off x="5460492" y="370751"/>
            <a:ext cx="11353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Old Standard TT" panose="020B0604020202020204" charset="0"/>
              </a:rPr>
              <a:t>NO SC Layer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045D0D-7584-4AE7-8CF7-58FEC76979BD}"/>
              </a:ext>
            </a:extLst>
          </p:cNvPr>
          <p:cNvSpPr txBox="1"/>
          <p:nvPr/>
        </p:nvSpPr>
        <p:spPr>
          <a:xfrm>
            <a:off x="6539484" y="361558"/>
            <a:ext cx="1403604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Old Standard TT" panose="020B0604020202020204" charset="0"/>
              </a:rPr>
              <a:t>Has SC Layer,</a:t>
            </a:r>
          </a:p>
          <a:p>
            <a:r>
              <a:rPr lang="en-US" sz="1050" b="1" dirty="0">
                <a:latin typeface="Old Standard TT" panose="020B0604020202020204" charset="0"/>
              </a:rPr>
              <a:t>But</a:t>
            </a:r>
            <a:r>
              <a:rPr lang="en-US" sz="1050" b="1" dirty="0">
                <a:solidFill>
                  <a:schemeClr val="tx1"/>
                </a:solidFill>
                <a:latin typeface="Old Standard TT" panose="020B0604020202020204" charset="0"/>
              </a:rPr>
              <a:t> </a:t>
            </a:r>
            <a:r>
              <a:rPr lang="el-GR" sz="12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α</a:t>
            </a:r>
            <a:r>
              <a:rPr lang="en-US" sz="1200" b="0" i="0" baseline="-25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 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&lt; threshold</a:t>
            </a:r>
            <a:endParaRPr lang="en-US" sz="1050" b="1" dirty="0">
              <a:solidFill>
                <a:schemeClr val="tx1"/>
              </a:solidFill>
              <a:latin typeface="Old Standard TT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B4493E-BC6F-4824-AF44-922D46FA6246}"/>
              </a:ext>
            </a:extLst>
          </p:cNvPr>
          <p:cNvSpPr txBox="1"/>
          <p:nvPr/>
        </p:nvSpPr>
        <p:spPr>
          <a:xfrm>
            <a:off x="7814500" y="381575"/>
            <a:ext cx="1403604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Old Standard TT" panose="020B0604020202020204" charset="0"/>
              </a:rPr>
              <a:t>Has SC Layer,</a:t>
            </a:r>
          </a:p>
          <a:p>
            <a:r>
              <a:rPr lang="en-US" sz="1050" b="1" dirty="0">
                <a:latin typeface="Old Standard TT" panose="020B0604020202020204" charset="0"/>
              </a:rPr>
              <a:t>But</a:t>
            </a:r>
            <a:r>
              <a:rPr lang="en-US" sz="1050" b="1" dirty="0">
                <a:solidFill>
                  <a:schemeClr val="tx1"/>
                </a:solidFill>
                <a:latin typeface="Old Standard TT" panose="020B0604020202020204" charset="0"/>
              </a:rPr>
              <a:t> </a:t>
            </a:r>
            <a:r>
              <a:rPr lang="el-GR" sz="12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α</a:t>
            </a:r>
            <a:r>
              <a:rPr lang="en-US" sz="1200" b="0" i="0" baseline="-25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 </a:t>
            </a:r>
            <a:r>
              <a:rPr lang="en-US" sz="1200" baseline="-25000" dirty="0">
                <a:solidFill>
                  <a:schemeClr val="tx1"/>
                </a:solidFill>
                <a:latin typeface="arial" panose="020B0604020202020204" pitchFamily="34" charset="0"/>
              </a:rPr>
              <a:t>&gt;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threshold,</a:t>
            </a:r>
          </a:p>
          <a:p>
            <a:r>
              <a:rPr lang="en-US" sz="1200" b="1" dirty="0">
                <a:solidFill>
                  <a:schemeClr val="tx1"/>
                </a:solidFill>
                <a:latin typeface="Old Standard TT" panose="020B0604020202020204" charset="0"/>
              </a:rPr>
              <a:t>Use in next exp</a:t>
            </a:r>
            <a:endParaRPr lang="en-US" sz="1050" b="1" dirty="0">
              <a:solidFill>
                <a:schemeClr val="tx1"/>
              </a:solidFill>
              <a:latin typeface="Old Standard TT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BC0392-CA15-47FC-A009-D77B566F23AC}"/>
              </a:ext>
            </a:extLst>
          </p:cNvPr>
          <p:cNvSpPr txBox="1"/>
          <p:nvPr/>
        </p:nvSpPr>
        <p:spPr>
          <a:xfrm>
            <a:off x="7846504" y="1043462"/>
            <a:ext cx="1135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latin typeface="Old Standard TT" panose="020B0604020202020204" charset="0"/>
              </a:rPr>
              <a:t>SCORES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896CCB-1DE1-437C-8D9B-1B5B15F46055}"/>
              </a:ext>
            </a:extLst>
          </p:cNvPr>
          <p:cNvSpPr txBox="1"/>
          <p:nvPr/>
        </p:nvSpPr>
        <p:spPr>
          <a:xfrm>
            <a:off x="7776400" y="1420655"/>
            <a:ext cx="1135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ld Standard TT" panose="020B0604020202020204" charset="0"/>
              </a:rPr>
              <a:t>0.8497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998A8E-DB2A-44AD-BCB3-348788058CAA}"/>
              </a:ext>
            </a:extLst>
          </p:cNvPr>
          <p:cNvSpPr txBox="1"/>
          <p:nvPr/>
        </p:nvSpPr>
        <p:spPr>
          <a:xfrm>
            <a:off x="7776400" y="2350295"/>
            <a:ext cx="1135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Old Standard TT" panose="020B0604020202020204" charset="0"/>
              </a:rPr>
              <a:t>0.8518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B01DFD-6E41-4835-B5EF-B67DFFD2175D}"/>
              </a:ext>
            </a:extLst>
          </p:cNvPr>
          <p:cNvSpPr txBox="1"/>
          <p:nvPr/>
        </p:nvSpPr>
        <p:spPr>
          <a:xfrm>
            <a:off x="7776400" y="3381792"/>
            <a:ext cx="1135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ld Standard TT" panose="020B0604020202020204" charset="0"/>
              </a:rPr>
              <a:t>0.8487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9A0CB3-CE8F-4CD1-B42C-2F3C58411DC2}"/>
              </a:ext>
            </a:extLst>
          </p:cNvPr>
          <p:cNvSpPr txBox="1"/>
          <p:nvPr/>
        </p:nvSpPr>
        <p:spPr>
          <a:xfrm>
            <a:off x="7814500" y="4413289"/>
            <a:ext cx="1135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ld Standard TT" panose="020B0604020202020204" charset="0"/>
              </a:rPr>
              <a:t>0.8511</a:t>
            </a:r>
          </a:p>
        </p:txBody>
      </p:sp>
      <p:sp>
        <p:nvSpPr>
          <p:cNvPr id="16" name="Google Shape;127;p23">
            <a:extLst>
              <a:ext uri="{FF2B5EF4-FFF2-40B4-BE49-F238E27FC236}">
                <a16:creationId xmlns:a16="http://schemas.microsoft.com/office/drawing/2014/main" id="{BD670C8F-5546-4910-8E87-4091D565EA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7271" y="733854"/>
            <a:ext cx="8100061" cy="31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0" algn="l" rtl="0"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 sz="1900" dirty="0"/>
              <a:t>Bert Layers</a:t>
            </a:r>
            <a:endParaRPr sz="1900" dirty="0"/>
          </a:p>
        </p:txBody>
      </p:sp>
    </p:spTree>
    <p:extLst>
      <p:ext uri="{BB962C8B-B14F-4D97-AF65-F5344CB8AC3E}">
        <p14:creationId xmlns:p14="http://schemas.microsoft.com/office/powerpoint/2010/main" val="3691339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64EE7B-7B70-43F9-849C-08305DE64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28" y="1408395"/>
            <a:ext cx="7103872" cy="337244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3C7553C-0928-4FB1-AF91-599309AEE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1045" y="-52213"/>
            <a:ext cx="3757612" cy="497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1E3313-DC5E-42C0-9847-FC9E7774B7DC}"/>
              </a:ext>
            </a:extLst>
          </p:cNvPr>
          <p:cNvSpPr txBox="1"/>
          <p:nvPr/>
        </p:nvSpPr>
        <p:spPr>
          <a:xfrm>
            <a:off x="5460492" y="370751"/>
            <a:ext cx="11353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Old Standard TT" panose="020B0604020202020204" charset="0"/>
              </a:rPr>
              <a:t>NO SC Layer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045D0D-7584-4AE7-8CF7-58FEC76979BD}"/>
              </a:ext>
            </a:extLst>
          </p:cNvPr>
          <p:cNvSpPr txBox="1"/>
          <p:nvPr/>
        </p:nvSpPr>
        <p:spPr>
          <a:xfrm>
            <a:off x="6539484" y="361558"/>
            <a:ext cx="1403604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Old Standard TT" panose="020B0604020202020204" charset="0"/>
              </a:rPr>
              <a:t>Has SC Layer,</a:t>
            </a:r>
          </a:p>
          <a:p>
            <a:r>
              <a:rPr lang="en-US" sz="1050" b="1" dirty="0">
                <a:latin typeface="Old Standard TT" panose="020B0604020202020204" charset="0"/>
              </a:rPr>
              <a:t>But</a:t>
            </a:r>
            <a:r>
              <a:rPr lang="en-US" sz="1050" b="1" dirty="0">
                <a:solidFill>
                  <a:schemeClr val="tx1"/>
                </a:solidFill>
                <a:latin typeface="Old Standard TT" panose="020B0604020202020204" charset="0"/>
              </a:rPr>
              <a:t> </a:t>
            </a:r>
            <a:r>
              <a:rPr lang="el-GR" sz="12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α</a:t>
            </a:r>
            <a:r>
              <a:rPr lang="en-US" sz="1200" b="0" i="0" baseline="-25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 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&lt; threshold</a:t>
            </a:r>
            <a:endParaRPr lang="en-US" sz="1050" b="1" dirty="0">
              <a:solidFill>
                <a:schemeClr val="tx1"/>
              </a:solidFill>
              <a:latin typeface="Old Standard TT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B4493E-BC6F-4824-AF44-922D46FA6246}"/>
              </a:ext>
            </a:extLst>
          </p:cNvPr>
          <p:cNvSpPr txBox="1"/>
          <p:nvPr/>
        </p:nvSpPr>
        <p:spPr>
          <a:xfrm>
            <a:off x="7814500" y="381575"/>
            <a:ext cx="1403604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Old Standard TT" panose="020B0604020202020204" charset="0"/>
              </a:rPr>
              <a:t>Has SC Layer,</a:t>
            </a:r>
          </a:p>
          <a:p>
            <a:r>
              <a:rPr lang="en-US" sz="1050" b="1" dirty="0">
                <a:latin typeface="Old Standard TT" panose="020B0604020202020204" charset="0"/>
              </a:rPr>
              <a:t>But</a:t>
            </a:r>
            <a:r>
              <a:rPr lang="en-US" sz="1050" b="1" dirty="0">
                <a:solidFill>
                  <a:schemeClr val="tx1"/>
                </a:solidFill>
                <a:latin typeface="Old Standard TT" panose="020B0604020202020204" charset="0"/>
              </a:rPr>
              <a:t> </a:t>
            </a:r>
            <a:r>
              <a:rPr lang="el-GR" sz="12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α</a:t>
            </a:r>
            <a:r>
              <a:rPr lang="en-US" sz="1200" b="0" i="0" baseline="-25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 </a:t>
            </a:r>
            <a:r>
              <a:rPr lang="en-US" sz="1200" baseline="-25000" dirty="0">
                <a:solidFill>
                  <a:schemeClr val="tx1"/>
                </a:solidFill>
                <a:latin typeface="arial" panose="020B0604020202020204" pitchFamily="34" charset="0"/>
              </a:rPr>
              <a:t>&gt;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threshold,</a:t>
            </a:r>
          </a:p>
          <a:p>
            <a:r>
              <a:rPr lang="en-US" sz="1200" b="1" dirty="0">
                <a:solidFill>
                  <a:schemeClr val="tx1"/>
                </a:solidFill>
                <a:latin typeface="Old Standard TT" panose="020B0604020202020204" charset="0"/>
              </a:rPr>
              <a:t>Use in next exp</a:t>
            </a:r>
            <a:endParaRPr lang="en-US" sz="1050" b="1" dirty="0">
              <a:solidFill>
                <a:schemeClr val="tx1"/>
              </a:solidFill>
              <a:latin typeface="Old Standard TT" panose="020B06040202020202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BC0392-CA15-47FC-A009-D77B566F23AC}"/>
              </a:ext>
            </a:extLst>
          </p:cNvPr>
          <p:cNvSpPr txBox="1"/>
          <p:nvPr/>
        </p:nvSpPr>
        <p:spPr>
          <a:xfrm>
            <a:off x="7846504" y="1043462"/>
            <a:ext cx="1135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latin typeface="Old Standard TT" panose="020B0604020202020204" charset="0"/>
              </a:rPr>
              <a:t>SCORES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896CCB-1DE1-437C-8D9B-1B5B15F46055}"/>
              </a:ext>
            </a:extLst>
          </p:cNvPr>
          <p:cNvSpPr txBox="1"/>
          <p:nvPr/>
        </p:nvSpPr>
        <p:spPr>
          <a:xfrm>
            <a:off x="7776400" y="1420655"/>
            <a:ext cx="1135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ld Standard TT" panose="020B0604020202020204" charset="0"/>
              </a:rPr>
              <a:t>0.8497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998A8E-DB2A-44AD-BCB3-348788058CAA}"/>
              </a:ext>
            </a:extLst>
          </p:cNvPr>
          <p:cNvSpPr txBox="1"/>
          <p:nvPr/>
        </p:nvSpPr>
        <p:spPr>
          <a:xfrm>
            <a:off x="7776400" y="2350295"/>
            <a:ext cx="1135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Old Standard TT" panose="020B0604020202020204" charset="0"/>
              </a:rPr>
              <a:t>0.8518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B01DFD-6E41-4835-B5EF-B67DFFD2175D}"/>
              </a:ext>
            </a:extLst>
          </p:cNvPr>
          <p:cNvSpPr txBox="1"/>
          <p:nvPr/>
        </p:nvSpPr>
        <p:spPr>
          <a:xfrm>
            <a:off x="7776400" y="3381792"/>
            <a:ext cx="1135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ld Standard TT" panose="020B0604020202020204" charset="0"/>
              </a:rPr>
              <a:t>0.8487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9A0CB3-CE8F-4CD1-B42C-2F3C58411DC2}"/>
              </a:ext>
            </a:extLst>
          </p:cNvPr>
          <p:cNvSpPr txBox="1"/>
          <p:nvPr/>
        </p:nvSpPr>
        <p:spPr>
          <a:xfrm>
            <a:off x="7814500" y="4413289"/>
            <a:ext cx="1135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ld Standard TT" panose="020B0604020202020204" charset="0"/>
              </a:rPr>
              <a:t>0.8511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2DB6DC4-28AA-4FAD-94F6-ABFA0619F714}"/>
              </a:ext>
            </a:extLst>
          </p:cNvPr>
          <p:cNvSpPr/>
          <p:nvPr/>
        </p:nvSpPr>
        <p:spPr>
          <a:xfrm>
            <a:off x="311700" y="2179320"/>
            <a:ext cx="8670184" cy="693420"/>
          </a:xfrm>
          <a:prstGeom prst="roundRect">
            <a:avLst/>
          </a:prstGeom>
          <a:noFill/>
          <a:ln w="38100" cap="flat" cmpd="sng" algn="ctr">
            <a:solidFill>
              <a:schemeClr val="bg2">
                <a:lumMod val="75000"/>
              </a:schemeClr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Google Shape;139;p25">
            <a:extLst>
              <a:ext uri="{FF2B5EF4-FFF2-40B4-BE49-F238E27FC236}">
                <a16:creationId xmlns:a16="http://schemas.microsoft.com/office/drawing/2014/main" id="{84F61FB7-56D4-4EE7-AC3C-64D5C7839574}"/>
              </a:ext>
            </a:extLst>
          </p:cNvPr>
          <p:cNvSpPr txBox="1">
            <a:spLocks/>
          </p:cNvSpPr>
          <p:nvPr/>
        </p:nvSpPr>
        <p:spPr>
          <a:xfrm>
            <a:off x="282129" y="-55063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-US" dirty="0"/>
              <a:t>Modification Scores</a:t>
            </a:r>
          </a:p>
        </p:txBody>
      </p:sp>
      <p:sp>
        <p:nvSpPr>
          <p:cNvPr id="19" name="Google Shape;127;p23">
            <a:extLst>
              <a:ext uri="{FF2B5EF4-FFF2-40B4-BE49-F238E27FC236}">
                <a16:creationId xmlns:a16="http://schemas.microsoft.com/office/drawing/2014/main" id="{C8DC6A1D-98A8-4C43-9B02-19EDDC4060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7271" y="733854"/>
            <a:ext cx="8100061" cy="31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0" algn="l" rtl="0"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 sz="1900" dirty="0"/>
              <a:t>Bert Layers</a:t>
            </a:r>
            <a:endParaRPr sz="1900" dirty="0"/>
          </a:p>
        </p:txBody>
      </p:sp>
    </p:spTree>
    <p:extLst>
      <p:ext uri="{BB962C8B-B14F-4D97-AF65-F5344CB8AC3E}">
        <p14:creationId xmlns:p14="http://schemas.microsoft.com/office/powerpoint/2010/main" val="12047241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</a:t>
            </a:r>
            <a:r>
              <a:rPr lang="en-US" dirty="0" err="1"/>
              <a:t>i</a:t>
            </a:r>
            <a:r>
              <a:rPr lang="en" dirty="0"/>
              <a:t>nal Model Scores</a:t>
            </a:r>
            <a:endParaRPr dirty="0"/>
          </a:p>
        </p:txBody>
      </p:sp>
      <p:graphicFrame>
        <p:nvGraphicFramePr>
          <p:cNvPr id="112" name="Google Shape;112;p21"/>
          <p:cNvGraphicFramePr/>
          <p:nvPr>
            <p:extLst>
              <p:ext uri="{D42A27DB-BD31-4B8C-83A1-F6EECF244321}">
                <p14:modId xmlns:p14="http://schemas.microsoft.com/office/powerpoint/2010/main" val="2348524953"/>
              </p:ext>
            </p:extLst>
          </p:nvPr>
        </p:nvGraphicFramePr>
        <p:xfrm>
          <a:off x="952500" y="1383125"/>
          <a:ext cx="7239000" cy="1584840"/>
        </p:xfrm>
        <a:graphic>
          <a:graphicData uri="http://schemas.openxmlformats.org/drawingml/2006/table">
            <a:tbl>
              <a:tblPr>
                <a:noFill/>
                <a:tableStyleId>{3E36AFA2-7A0B-4A7E-AC65-0F05C8830698}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Model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Pearson correlation coefficient</a:t>
                      </a:r>
                      <a:r>
                        <a:rPr lang="en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(</a:t>
                      </a:r>
                      <a:r>
                        <a:rPr lang="en" b="1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PCC</a:t>
                      </a:r>
                      <a:r>
                        <a:rPr lang="en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)</a:t>
                      </a:r>
                      <a:endParaRPr b="1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Bert Large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0.8487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Deberta Large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0.8505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Bert Large with Self Cross Attention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0.8518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7028362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9264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81879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2. Full Pipeline for Semantic Similarity Score</a:t>
            </a:r>
            <a:br>
              <a:rPr lang="en" sz="3200" dirty="0">
                <a:solidFill>
                  <a:schemeClr val="dk1"/>
                </a:solidFill>
              </a:rPr>
            </a:br>
            <a:r>
              <a:rPr lang="en" sz="3200" dirty="0">
                <a:solidFill>
                  <a:schemeClr val="dk1"/>
                </a:solidFill>
              </a:rPr>
              <a:t>		 </a:t>
            </a:r>
            <a: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  <a:t>keyword extraction		</a:t>
            </a:r>
            <a:b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</a:br>
            <a:r>
              <a:rPr lang="en" sz="2600" i="1" dirty="0">
                <a:solidFill>
                  <a:schemeClr val="dk1"/>
                </a:solidFill>
                <a:highlight>
                  <a:srgbClr val="FFE599"/>
                </a:highlight>
              </a:rPr>
              <a:t>semantic score comparison with sentence transformer</a:t>
            </a:r>
            <a:b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</a:br>
            <a: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  <a:t>	</a:t>
            </a:r>
            <a:endParaRPr sz="3200" i="1" dirty="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2341492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844650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</a:t>
            </a:r>
            <a:br>
              <a:rPr lang="en" dirty="0"/>
            </a:br>
            <a:r>
              <a:rPr lang="en" sz="1800" dirty="0"/>
              <a:t>(prev)</a:t>
            </a: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075" y="304811"/>
            <a:ext cx="8033802" cy="4511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844650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</a:t>
            </a:r>
            <a:br>
              <a:rPr lang="en" dirty="0"/>
            </a:br>
            <a:r>
              <a:rPr lang="en" sz="1800" dirty="0"/>
              <a:t>(curr)</a:t>
            </a: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075" y="304811"/>
            <a:ext cx="8033802" cy="451116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00A0098-21BE-4D13-8F67-CC57779E47D0}"/>
              </a:ext>
            </a:extLst>
          </p:cNvPr>
          <p:cNvSpPr/>
          <p:nvPr/>
        </p:nvSpPr>
        <p:spPr>
          <a:xfrm>
            <a:off x="1333500" y="2609850"/>
            <a:ext cx="4526280" cy="23431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4072E991-CCFB-497E-A760-EFACA0E96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138" y="2787443"/>
            <a:ext cx="4505325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9737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265500" y="1205675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chemeClr val="dk1"/>
                </a:solidFill>
              </a:rPr>
              <a:t>Keyword Extraction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2"/>
          </p:nvPr>
        </p:nvSpPr>
        <p:spPr>
          <a:xfrm>
            <a:off x="4836275" y="724200"/>
            <a:ext cx="4130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Extract keywords from sentences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81879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Introducing </a:t>
            </a:r>
            <a: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  <a:t>self cross-attention</a:t>
            </a:r>
            <a:r>
              <a:rPr lang="en" sz="3200" dirty="0">
                <a:solidFill>
                  <a:schemeClr val="dk1"/>
                </a:solidFill>
              </a:rPr>
              <a:t> in </a:t>
            </a:r>
            <a: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  <a:t>transformer</a:t>
            </a:r>
            <a:r>
              <a:rPr lang="en" sz="3200" dirty="0">
                <a:solidFill>
                  <a:schemeClr val="dk1"/>
                </a:solidFill>
              </a:rPr>
              <a:t>-based architectures</a:t>
            </a:r>
            <a:br>
              <a:rPr lang="en" sz="3200" dirty="0">
                <a:solidFill>
                  <a:schemeClr val="dk1"/>
                </a:solidFill>
              </a:rPr>
            </a:br>
            <a:r>
              <a:rPr lang="en" sz="3200" dirty="0">
                <a:solidFill>
                  <a:schemeClr val="dk1"/>
                </a:solidFill>
              </a:rPr>
              <a:t>for </a:t>
            </a:r>
            <a: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  <a:t>phrase-to-phrase matching</a:t>
            </a:r>
            <a:endParaRPr sz="3200" i="1" dirty="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Keyword Extraction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415750"/>
            <a:ext cx="7579800" cy="29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 i="1"/>
              <a:t>KeyBERT </a:t>
            </a:r>
            <a:r>
              <a:rPr lang="en" sz="1900"/>
              <a:t>- </a:t>
            </a:r>
            <a:r>
              <a:rPr lang="en" sz="1900" u="sng">
                <a:solidFill>
                  <a:schemeClr val="hlink"/>
                </a:solidFill>
                <a:hlinkClick r:id="rId3"/>
              </a:rPr>
              <a:t>https://github.com/MaartenGr/KeyBERT</a:t>
            </a:r>
            <a:endParaRPr sz="1900"/>
          </a:p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Uses BERT-embeddings &amp; simple cosine similarity</a:t>
            </a:r>
            <a:endParaRPr sz="1900"/>
          </a:p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Example: </a:t>
            </a:r>
            <a:endParaRPr sz="1900"/>
          </a:p>
          <a:p>
            <a:pPr marL="914400" lvl="1" indent="-349250" algn="l" rtl="0">
              <a:spcBef>
                <a:spcPts val="1600"/>
              </a:spcBef>
              <a:spcAft>
                <a:spcPts val="0"/>
              </a:spcAft>
              <a:buSzPts val="1900"/>
              <a:buChar char="○"/>
            </a:pPr>
            <a:r>
              <a:rPr lang="en" sz="1500" b="1"/>
              <a:t>Sentence</a:t>
            </a:r>
            <a:r>
              <a:rPr lang="en" sz="1900"/>
              <a:t>: </a:t>
            </a:r>
            <a:r>
              <a:rPr lang="en" sz="1050">
                <a:solidFill>
                  <a:srgbClr val="3C4043"/>
                </a:solidFill>
                <a:latin typeface="Roboto Mono"/>
                <a:ea typeface="Roboto Mono"/>
                <a:cs typeface="Roboto Mono"/>
                <a:sym typeface="Roboto Mono"/>
              </a:rPr>
              <a:t>What is the step by step guide to invest in share market in india?</a:t>
            </a:r>
            <a:endParaRPr sz="1050">
              <a:solidFill>
                <a:srgbClr val="3C40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914400" lvl="1" indent="-295275" algn="l" rtl="0">
              <a:spcBef>
                <a:spcPts val="1600"/>
              </a:spcBef>
              <a:spcAft>
                <a:spcPts val="1600"/>
              </a:spcAft>
              <a:buClr>
                <a:srgbClr val="3C4043"/>
              </a:buClr>
              <a:buSzPts val="1050"/>
              <a:buFont typeface="Roboto Mono"/>
              <a:buChar char="○"/>
            </a:pPr>
            <a:r>
              <a:rPr lang="en" sz="1050">
                <a:solidFill>
                  <a:srgbClr val="3C4043"/>
                </a:solidFill>
                <a:latin typeface="Roboto Mono"/>
                <a:ea typeface="Roboto Mono"/>
                <a:cs typeface="Roboto Mono"/>
                <a:sym typeface="Roboto Mono"/>
              </a:rPr>
              <a:t>([('invest share', 0.6415),  ('share market', 0.6207),  ('guide invest', 0.5644),  ('market india', 0.5642),  ('invest', 0.5359)]</a:t>
            </a:r>
            <a:endParaRPr sz="1050">
              <a:solidFill>
                <a:srgbClr val="3C40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265500" y="1205675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chemeClr val="dk1"/>
                </a:solidFill>
              </a:rPr>
              <a:t>Multi Layer Perceptron</a:t>
            </a:r>
            <a:endParaRPr b="1" i="1" dirty="0">
              <a:solidFill>
                <a:schemeClr val="dk1"/>
              </a:solidFill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2"/>
          </p:nvPr>
        </p:nvSpPr>
        <p:spPr>
          <a:xfrm>
            <a:off x="4836275" y="724200"/>
            <a:ext cx="4130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1600"/>
              </a:spcAft>
              <a:buSzPts val="1800"/>
              <a:buChar char="●"/>
            </a:pPr>
            <a:r>
              <a:rPr lang="en" dirty="0"/>
              <a:t>Get final score from Bert Phase2Phase model outputs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5663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 Layer Perceptron</a:t>
            </a:r>
            <a:endParaRPr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275605"/>
            <a:ext cx="7579800" cy="29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For each input 5 phrases will be extracted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Need to find 5x5 or 25 phrase similarity scores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endParaRPr lang="en-US"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b="1" dirty="0"/>
              <a:t>So, BERT outputs 25 scores for each pair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endParaRPr lang="en-US"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MLP takes this 25 scores as input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Outputs 1 similarity score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endParaRPr sz="1900" dirty="0"/>
          </a:p>
        </p:txBody>
      </p:sp>
      <p:pic>
        <p:nvPicPr>
          <p:cNvPr id="4104" name="Picture 8" descr="What Is a Multi-layer Perceptron(MLP)? - Data Science, AI and ML -  Discussion Forum | Board Infinity">
            <a:extLst>
              <a:ext uri="{FF2B5EF4-FFF2-40B4-BE49-F238E27FC236}">
                <a16:creationId xmlns:a16="http://schemas.microsoft.com/office/drawing/2014/main" id="{B0A05FF8-E4FD-457C-A0E0-A878E8D053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2" t="-1" r="32400" b="16104"/>
          <a:stretch/>
        </p:blipFill>
        <p:spPr bwMode="auto">
          <a:xfrm>
            <a:off x="8069580" y="4163985"/>
            <a:ext cx="952500" cy="85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07075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81879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How to Evaluate Full Pipeline?</a:t>
            </a:r>
            <a:b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</a:br>
            <a: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  <a:t>	</a:t>
            </a:r>
            <a:endParaRPr sz="3200" i="1" dirty="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813384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 Evaluation</a:t>
            </a:r>
            <a:endParaRPr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275605"/>
            <a:ext cx="8580840" cy="29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Use Quora </a:t>
            </a:r>
            <a:r>
              <a:rPr lang="en-US" sz="1900" dirty="0">
                <a:hlinkClick r:id="rId3"/>
              </a:rPr>
              <a:t>Question Pair</a:t>
            </a:r>
            <a:r>
              <a:rPr lang="en-US" sz="1900" dirty="0"/>
              <a:t> Dataset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But they only have 1 label: Duplicate or not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endParaRPr lang="en-US" sz="1900" i="1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i="1" dirty="0"/>
              <a:t>How to change to similarity scores?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endParaRPr lang="en-US" sz="1900" i="1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Use pretrained sentence transformer to generate labels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We now have similarity scores for Quora QP dataset and can use as ground truth for pipeline evaluation</a:t>
            </a:r>
          </a:p>
        </p:txBody>
      </p:sp>
    </p:spTree>
    <p:extLst>
      <p:ext uri="{BB962C8B-B14F-4D97-AF65-F5344CB8AC3E}">
        <p14:creationId xmlns:p14="http://schemas.microsoft.com/office/powerpoint/2010/main" val="23046064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265500" y="1205675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chemeClr val="dk1"/>
                </a:solidFill>
              </a:rPr>
              <a:t>Sentence Transformer</a:t>
            </a:r>
            <a:endParaRPr b="1" i="1" dirty="0">
              <a:solidFill>
                <a:schemeClr val="dk1"/>
              </a:solidFill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2"/>
          </p:nvPr>
        </p:nvSpPr>
        <p:spPr>
          <a:xfrm>
            <a:off x="4836275" y="724200"/>
            <a:ext cx="4130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1600"/>
              </a:spcAft>
              <a:buSzPts val="1800"/>
              <a:buChar char="●"/>
            </a:pPr>
            <a:r>
              <a:rPr lang="en" dirty="0"/>
              <a:t>Generate labels for Quora QP Dataset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406592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Sentence Transformer</a:t>
            </a:r>
            <a:endParaRPr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415750"/>
            <a:ext cx="7579800" cy="29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>
                <a:hlinkClick r:id="rId3"/>
              </a:rPr>
              <a:t>https://www.sbert.net/docs/pretrained_models.html</a:t>
            </a:r>
            <a:endParaRPr lang="en-US" sz="1900" dirty="0"/>
          </a:p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Extract embeddings between 2 sentences</a:t>
            </a:r>
          </a:p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Measure similarity by the cosine similarity distance between embeddings</a:t>
            </a:r>
            <a:endParaRPr sz="1050" dirty="0">
              <a:solidFill>
                <a:srgbClr val="3C40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14286264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265500" y="1205675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i="1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chemeClr val="dk1"/>
                </a:solidFill>
              </a:rPr>
              <a:t>Pipeline Results</a:t>
            </a:r>
            <a:endParaRPr b="1" i="1" dirty="0">
              <a:solidFill>
                <a:schemeClr val="dk1"/>
              </a:solidFill>
            </a:endParaRPr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1"/>
          </p:nvPr>
        </p:nvSpPr>
        <p:spPr>
          <a:xfrm>
            <a:off x="265500" y="2592326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Scores in Quora Question Pair Dataset</a:t>
            </a:r>
            <a:endParaRPr dirty="0"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2"/>
          </p:nvPr>
        </p:nvSpPr>
        <p:spPr>
          <a:xfrm>
            <a:off x="4836275" y="724200"/>
            <a:ext cx="4130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1600"/>
              </a:spcAft>
              <a:buSzPts val="1800"/>
              <a:buChar char="●"/>
            </a:pPr>
            <a:r>
              <a:rPr lang="en" dirty="0"/>
              <a:t>Compare scores between models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60952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844650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</a:t>
            </a:r>
            <a:br>
              <a:rPr lang="en" dirty="0"/>
            </a:br>
            <a:r>
              <a:rPr lang="en" sz="1800" dirty="0"/>
              <a:t>(curr)</a:t>
            </a:r>
            <a:endParaRPr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075" y="304811"/>
            <a:ext cx="8033802" cy="451116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00A0098-21BE-4D13-8F67-CC57779E47D0}"/>
              </a:ext>
            </a:extLst>
          </p:cNvPr>
          <p:cNvSpPr/>
          <p:nvPr/>
        </p:nvSpPr>
        <p:spPr>
          <a:xfrm>
            <a:off x="1333500" y="2609850"/>
            <a:ext cx="4526280" cy="23431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4072E991-CCFB-497E-A760-EFACA0E96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138" y="2787443"/>
            <a:ext cx="4505325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3588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MLP?</a:t>
            </a:r>
            <a:endParaRPr dirty="0"/>
          </a:p>
        </p:txBody>
      </p:sp>
      <p:pic>
        <p:nvPicPr>
          <p:cNvPr id="4104" name="Picture 8" descr="What Is a Multi-layer Perceptron(MLP)? - Data Science, AI and ML -  Discussion Forum | Board Infinity">
            <a:extLst>
              <a:ext uri="{FF2B5EF4-FFF2-40B4-BE49-F238E27FC236}">
                <a16:creationId xmlns:a16="http://schemas.microsoft.com/office/drawing/2014/main" id="{B0A05FF8-E4FD-457C-A0E0-A878E8D053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2" t="-1" r="32400" b="16104"/>
          <a:stretch/>
        </p:blipFill>
        <p:spPr bwMode="auto">
          <a:xfrm>
            <a:off x="8069580" y="4163985"/>
            <a:ext cx="952500" cy="85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Google Shape;140;p25">
            <a:extLst>
              <a:ext uri="{FF2B5EF4-FFF2-40B4-BE49-F238E27FC236}">
                <a16:creationId xmlns:a16="http://schemas.microsoft.com/office/drawing/2014/main" id="{B3F88C7E-BDDC-4976-89A3-303AA3FC15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8367058"/>
              </p:ext>
            </p:extLst>
          </p:nvPr>
        </p:nvGraphicFramePr>
        <p:xfrm>
          <a:off x="952500" y="1383125"/>
          <a:ext cx="7239000" cy="2377260"/>
        </p:xfrm>
        <a:graphic>
          <a:graphicData uri="http://schemas.openxmlformats.org/drawingml/2006/table">
            <a:tbl>
              <a:tblPr>
                <a:noFill/>
                <a:tableStyleId>{3E36AFA2-7A0B-4A7E-AC65-0F05C8830698}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Model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Mean Absolute Error (MAE)</a:t>
                      </a:r>
                      <a:endParaRPr b="1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Top5 mean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0.142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XGBoost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0.1133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Support Vector Regressor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0.1185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Random Forest Regressor</a:t>
                      </a:r>
                      <a:endParaRPr dirty="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0.1140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MLP</a:t>
                      </a:r>
                      <a:endParaRPr b="1" dirty="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0.1126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715275872"/>
                  </a:ext>
                </a:extLst>
              </a:tr>
            </a:tbl>
          </a:graphicData>
        </a:graphic>
      </p:graphicFrame>
      <p:sp>
        <p:nvSpPr>
          <p:cNvPr id="8" name="Google Shape;134;p24">
            <a:extLst>
              <a:ext uri="{FF2B5EF4-FFF2-40B4-BE49-F238E27FC236}">
                <a16:creationId xmlns:a16="http://schemas.microsoft.com/office/drawing/2014/main" id="{0D3B5489-8BB0-4C84-9892-391E32E7DC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07720" y="4221479"/>
            <a:ext cx="7117080" cy="4769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Using Quora 20k samples with vanilla BERT phase2phase outputs</a:t>
            </a:r>
            <a:endParaRPr sz="1900" dirty="0"/>
          </a:p>
        </p:txBody>
      </p:sp>
    </p:spTree>
    <p:extLst>
      <p:ext uri="{BB962C8B-B14F-4D97-AF65-F5344CB8AC3E}">
        <p14:creationId xmlns:p14="http://schemas.microsoft.com/office/powerpoint/2010/main" val="1389401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 </a:t>
            </a:r>
            <a:endParaRPr dirty="0"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415750"/>
            <a:ext cx="7579800" cy="29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The main focus on this project would be</a:t>
            </a:r>
            <a:endParaRPr sz="1900" dirty="0"/>
          </a:p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 dirty="0"/>
              <a:t>Perform a modification to transformer architecture and test it on popular NLP tasks e.g. semantic similarity</a:t>
            </a:r>
            <a:endParaRPr sz="1900" dirty="0"/>
          </a:p>
          <a:p>
            <a:pPr marL="457200" lvl="0" indent="-349250" algn="l" rtl="0">
              <a:spcBef>
                <a:spcPts val="1600"/>
              </a:spcBef>
              <a:spcAft>
                <a:spcPts val="1600"/>
              </a:spcAft>
              <a:buSzPts val="1900"/>
              <a:buAutoNum type="arabicPeriod"/>
            </a:pPr>
            <a:r>
              <a:rPr lang="en" sz="1900" dirty="0"/>
              <a:t>Explore possible downstream application of the model trained on semantic similarity task</a:t>
            </a:r>
            <a:endParaRPr sz="19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Full Pipeline Scores</a:t>
            </a:r>
            <a:endParaRPr dirty="0"/>
          </a:p>
        </p:txBody>
      </p:sp>
      <p:graphicFrame>
        <p:nvGraphicFramePr>
          <p:cNvPr id="6" name="Google Shape;112;p21">
            <a:extLst>
              <a:ext uri="{FF2B5EF4-FFF2-40B4-BE49-F238E27FC236}">
                <a16:creationId xmlns:a16="http://schemas.microsoft.com/office/drawing/2014/main" id="{1B5BE1BF-059C-4F19-AA8D-84753B9740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0773837"/>
              </p:ext>
            </p:extLst>
          </p:nvPr>
        </p:nvGraphicFramePr>
        <p:xfrm>
          <a:off x="952500" y="1383125"/>
          <a:ext cx="7239000" cy="2224920"/>
        </p:xfrm>
        <a:graphic>
          <a:graphicData uri="http://schemas.openxmlformats.org/drawingml/2006/table">
            <a:tbl>
              <a:tblPr>
                <a:noFill/>
                <a:tableStyleId>{3E36AFA2-7A0B-4A7E-AC65-0F05C8830698}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8246868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Model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Pearson correlation coefficient</a:t>
                      </a:r>
                      <a:r>
                        <a:rPr lang="en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(</a:t>
                      </a:r>
                      <a:r>
                        <a:rPr lang="en" b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PCC</a:t>
                      </a:r>
                      <a:r>
                        <a:rPr lang="en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)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Phrase2Phrase</a:t>
                      </a:r>
                      <a:endParaRPr b="0" i="1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Mean Absolute Error (MAE)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i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Quora QP </a:t>
                      </a:r>
                      <a:endParaRPr b="0" i="1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Bert Large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0.8487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0.1097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Deberta Large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0.8505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0.1004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Bert Large with Self Cross Attention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0.8518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0.1092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7028362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6189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using paper abstracts</a:t>
            </a:r>
            <a:endParaRPr dirty="0"/>
          </a:p>
        </p:txBody>
      </p:sp>
      <p:sp>
        <p:nvSpPr>
          <p:cNvPr id="4" name="Google Shape;99;p19">
            <a:extLst>
              <a:ext uri="{FF2B5EF4-FFF2-40B4-BE49-F238E27FC236}">
                <a16:creationId xmlns:a16="http://schemas.microsoft.com/office/drawing/2014/main" id="{FBD2D167-6EF6-429E-82E3-DB290A58B6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275605"/>
            <a:ext cx="8634180" cy="29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Example1: </a:t>
            </a:r>
            <a:r>
              <a:rPr lang="en-US" sz="1900" i="1" dirty="0"/>
              <a:t>Attention is all you need </a:t>
            </a:r>
            <a:r>
              <a:rPr lang="en-US" sz="1900" dirty="0"/>
              <a:t>abstract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Example2: Rephrased example1 via </a:t>
            </a:r>
            <a:r>
              <a:rPr lang="en-US" sz="1900" dirty="0" err="1"/>
              <a:t>chatgpt</a:t>
            </a:r>
            <a:endParaRPr lang="en-US"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 dirty="0"/>
              <a:t>Example3: </a:t>
            </a:r>
            <a:r>
              <a:rPr lang="en-US" sz="1900" i="1" dirty="0"/>
              <a:t>Deep Residual Learning for Image Recognition </a:t>
            </a:r>
            <a:r>
              <a:rPr lang="en-US" sz="1900" dirty="0"/>
              <a:t>abstract</a:t>
            </a:r>
          </a:p>
        </p:txBody>
      </p:sp>
      <p:graphicFrame>
        <p:nvGraphicFramePr>
          <p:cNvPr id="5" name="Google Shape;112;p21">
            <a:extLst>
              <a:ext uri="{FF2B5EF4-FFF2-40B4-BE49-F238E27FC236}">
                <a16:creationId xmlns:a16="http://schemas.microsoft.com/office/drawing/2014/main" id="{4A12905D-95F1-4E72-8350-A3D9051DBD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5633249"/>
              </p:ext>
            </p:extLst>
          </p:nvPr>
        </p:nvGraphicFramePr>
        <p:xfrm>
          <a:off x="739140" y="2774705"/>
          <a:ext cx="7307580" cy="1798200"/>
        </p:xfrm>
        <a:graphic>
          <a:graphicData uri="http://schemas.openxmlformats.org/drawingml/2006/table">
            <a:tbl>
              <a:tblPr>
                <a:noFill/>
                <a:tableStyleId>{3E36AFA2-7A0B-4A7E-AC65-0F05C8830698}</a:tableStyleId>
              </a:tblPr>
              <a:tblGrid>
                <a:gridCol w="14615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15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1516">
                  <a:extLst>
                    <a:ext uri="{9D8B030D-6E8A-4147-A177-3AD203B41FA5}">
                      <a16:colId xmlns:a16="http://schemas.microsoft.com/office/drawing/2014/main" val="2824686800"/>
                    </a:ext>
                  </a:extLst>
                </a:gridCol>
                <a:gridCol w="1461516">
                  <a:extLst>
                    <a:ext uri="{9D8B030D-6E8A-4147-A177-3AD203B41FA5}">
                      <a16:colId xmlns:a16="http://schemas.microsoft.com/office/drawing/2014/main" val="1539207855"/>
                    </a:ext>
                  </a:extLst>
                </a:gridCol>
                <a:gridCol w="1461516">
                  <a:extLst>
                    <a:ext uri="{9D8B030D-6E8A-4147-A177-3AD203B41FA5}">
                      <a16:colId xmlns:a16="http://schemas.microsoft.com/office/drawing/2014/main" val="1376600598"/>
                    </a:ext>
                  </a:extLst>
                </a:gridCol>
              </a:tblGrid>
              <a:tr h="41859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Q1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Q2</a:t>
                      </a:r>
                      <a:endParaRPr b="0" i="1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i="0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Sentence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i="0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Transformer</a:t>
                      </a:r>
                      <a:endParaRPr b="0" i="0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i="0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Top5 Mean</a:t>
                      </a:r>
                      <a:endParaRPr b="1" i="0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b="1" i="0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MLP</a:t>
                      </a:r>
                      <a:endParaRPr b="1" i="0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Example1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Example2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0.9887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0.9994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0.9754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Example1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Example3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0.5417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0.3025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0.3838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06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Example2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Example3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0.5493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0.2973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0.3874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7028362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6778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Contributions</a:t>
            </a:r>
            <a:endParaRPr dirty="0"/>
          </a:p>
        </p:txBody>
      </p:sp>
      <p:graphicFrame>
        <p:nvGraphicFramePr>
          <p:cNvPr id="6" name="Google Shape;112;p21">
            <a:extLst>
              <a:ext uri="{FF2B5EF4-FFF2-40B4-BE49-F238E27FC236}">
                <a16:creationId xmlns:a16="http://schemas.microsoft.com/office/drawing/2014/main" id="{1B5BE1BF-059C-4F19-AA8D-84753B9740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4762637"/>
              </p:ext>
            </p:extLst>
          </p:nvPr>
        </p:nvGraphicFramePr>
        <p:xfrm>
          <a:off x="952500" y="1383125"/>
          <a:ext cx="7726680" cy="2773470"/>
        </p:xfrm>
        <a:graphic>
          <a:graphicData uri="http://schemas.openxmlformats.org/drawingml/2006/table">
            <a:tbl>
              <a:tblPr>
                <a:noFill/>
                <a:tableStyleId>{3E36AFA2-7A0B-4A7E-AC65-0F05C8830698}</a:tableStyleId>
              </a:tblPr>
              <a:tblGrid>
                <a:gridCol w="38633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33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Tahmeed</a:t>
                      </a:r>
                      <a:endParaRPr b="1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Najib</a:t>
                      </a:r>
                      <a:endParaRPr b="0" i="1" dirty="0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Literature Review</a:t>
                      </a:r>
                      <a:endParaRPr dirty="0">
                        <a:latin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0.8487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Dataset Search &amp; Build Solution</a:t>
                      </a:r>
                      <a:endParaRPr dirty="0">
                        <a:latin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0.8505</a:t>
                      </a:r>
                      <a:endParaRPr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Phrase2phrase Train &amp; Infer (</a:t>
                      </a:r>
                      <a:r>
                        <a:rPr lang="en-US" b="0" dirty="0" err="1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Deberta</a:t>
                      </a: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)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Phrase2phrase Train &amp; Infer(Bert)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70283624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 err="1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KeyBert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Self Cross Attention Bert 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43692948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Sentence Transformer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094115027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0" dirty="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Post Process Experiments (MLP)</a:t>
                      </a:r>
                      <a:endParaRPr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b="0" dirty="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3291242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86151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/>
        </p:nvSpPr>
        <p:spPr>
          <a:xfrm>
            <a:off x="7394450" y="4492925"/>
            <a:ext cx="1402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i="1">
                <a:highlight>
                  <a:schemeClr val="accent4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Tha</a:t>
            </a:r>
            <a:r>
              <a:rPr lang="en" sz="2000" b="1" i="1">
                <a:highlight>
                  <a:schemeClr val="accent4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n</a:t>
            </a:r>
            <a:r>
              <a:rPr lang="en" sz="1900" b="1" i="1">
                <a:highlight>
                  <a:schemeClr val="accent4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k You</a:t>
            </a:r>
            <a:endParaRPr sz="1900" b="1" i="1">
              <a:highlight>
                <a:schemeClr val="accent4"/>
              </a:highlight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9" name="Google Shape;159;p28"/>
          <p:cNvSpPr txBox="1">
            <a:spLocks noGrp="1"/>
          </p:cNvSpPr>
          <p:nvPr>
            <p:ph type="subTitle" idx="4294967295"/>
          </p:nvPr>
        </p:nvSpPr>
        <p:spPr>
          <a:xfrm>
            <a:off x="449425" y="2123550"/>
            <a:ext cx="4395900" cy="8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1705039 - Tahmeed Tarek</a:t>
            </a:r>
            <a:br>
              <a:rPr lang="en" sz="2100"/>
            </a:br>
            <a:r>
              <a:rPr lang="en" sz="2100"/>
              <a:t>1705044 - Najibul Haque Sarker</a:t>
            </a:r>
            <a:br>
              <a:rPr lang="en" sz="2100"/>
            </a:br>
            <a:endParaRPr sz="2100"/>
          </a:p>
        </p:txBody>
      </p:sp>
      <p:sp>
        <p:nvSpPr>
          <p:cNvPr id="160" name="Google Shape;160;p28"/>
          <p:cNvSpPr txBox="1"/>
          <p:nvPr/>
        </p:nvSpPr>
        <p:spPr>
          <a:xfrm>
            <a:off x="449425" y="260850"/>
            <a:ext cx="1995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i="1">
                <a:solidFill>
                  <a:schemeClr val="dk1"/>
                </a:solidFill>
                <a:highlight>
                  <a:schemeClr val="accent4"/>
                </a:highlight>
                <a:latin typeface="Old Standard TT"/>
                <a:ea typeface="Old Standard TT"/>
                <a:cs typeface="Old Standard TT"/>
                <a:sym typeface="Old Standard TT"/>
              </a:rPr>
              <a:t>A2 - Group 9</a:t>
            </a:r>
            <a:endParaRPr sz="2000" b="1" i="1">
              <a:solidFill>
                <a:schemeClr val="dk1"/>
              </a:solidFill>
              <a:highlight>
                <a:schemeClr val="accent4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81879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1"/>
                </a:solidFill>
              </a:rPr>
              <a:t>1. Novel changes in architecture</a:t>
            </a:r>
            <a:br>
              <a:rPr lang="en" sz="3200" dirty="0">
                <a:solidFill>
                  <a:schemeClr val="dk1"/>
                </a:solidFill>
              </a:rPr>
            </a:br>
            <a:r>
              <a:rPr lang="en" sz="3200" dirty="0">
                <a:solidFill>
                  <a:schemeClr val="dk1"/>
                </a:solidFill>
              </a:rPr>
              <a:t>		 </a:t>
            </a:r>
            <a:r>
              <a:rPr lang="en" sz="3200" i="1" dirty="0">
                <a:solidFill>
                  <a:schemeClr val="dk1"/>
                </a:solidFill>
                <a:highlight>
                  <a:srgbClr val="FFE599"/>
                </a:highlight>
              </a:rPr>
              <a:t>self cross-attention</a:t>
            </a:r>
            <a:r>
              <a:rPr lang="en" sz="3200" dirty="0">
                <a:solidFill>
                  <a:schemeClr val="dk1"/>
                </a:solidFill>
              </a:rPr>
              <a:t> </a:t>
            </a:r>
            <a:endParaRPr sz="3200" i="1" dirty="0">
              <a:solidFill>
                <a:schemeClr val="dk1"/>
              </a:solidFill>
              <a:highlight>
                <a:srgbClr val="FFE599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351905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265500" y="1205675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i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chemeClr val="dk1"/>
                </a:solidFill>
              </a:rPr>
              <a:t>Similarity Model Baseline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1"/>
          </p:nvPr>
        </p:nvSpPr>
        <p:spPr>
          <a:xfrm>
            <a:off x="265500" y="2592326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Scores in Phrase 2 Phrase Dataset</a:t>
            </a:r>
            <a:endParaRPr dirty="0"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2"/>
          </p:nvPr>
        </p:nvSpPr>
        <p:spPr>
          <a:xfrm>
            <a:off x="4836275" y="724200"/>
            <a:ext cx="4130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Compare accuracy scores against baselines - BERT/ DeBERTa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Baseline Scores</a:t>
            </a:r>
            <a:endParaRPr/>
          </a:p>
        </p:txBody>
      </p:sp>
      <p:graphicFrame>
        <p:nvGraphicFramePr>
          <p:cNvPr id="112" name="Google Shape;112;p21"/>
          <p:cNvGraphicFramePr/>
          <p:nvPr/>
        </p:nvGraphicFramePr>
        <p:xfrm>
          <a:off x="952500" y="1383125"/>
          <a:ext cx="7239000" cy="1188630"/>
        </p:xfrm>
        <a:graphic>
          <a:graphicData uri="http://schemas.openxmlformats.org/drawingml/2006/table">
            <a:tbl>
              <a:tblPr>
                <a:noFill/>
                <a:tableStyleId>{3E36AFA2-7A0B-4A7E-AC65-0F05C8830698}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Model</a:t>
                      </a:r>
                      <a:endParaRPr b="1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Pearson correlation coefficient</a:t>
                      </a:r>
                      <a:r>
                        <a:rPr lang="en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(</a:t>
                      </a:r>
                      <a:r>
                        <a:rPr lang="en" b="1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PCC</a:t>
                      </a:r>
                      <a:r>
                        <a:rPr lang="en">
                          <a:solidFill>
                            <a:srgbClr val="202122"/>
                          </a:solidFill>
                          <a:highlight>
                            <a:srgbClr val="FFFFFF"/>
                          </a:highlight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)</a:t>
                      </a:r>
                      <a:endParaRPr b="1">
                        <a:solidFill>
                          <a:srgbClr val="202122"/>
                        </a:solidFill>
                        <a:highlight>
                          <a:srgbClr val="FFFFFF"/>
                        </a:highlight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Bert Large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0.8487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Deberta Large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0.8505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952500" y="3035225"/>
            <a:ext cx="7579800" cy="16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Training: 27,354 examples</a:t>
            </a:r>
            <a:endParaRPr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Testing  :   9,119 examples</a:t>
            </a:r>
            <a:endParaRPr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Epochs   : 15</a:t>
            </a:r>
            <a:endParaRPr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Input      : [</a:t>
            </a:r>
            <a:r>
              <a:rPr lang="en" sz="1900" i="1" dirty="0"/>
              <a:t>anchor</a:t>
            </a:r>
            <a:r>
              <a:rPr lang="en" sz="1900" dirty="0"/>
              <a:t>] + &lt;</a:t>
            </a:r>
            <a:r>
              <a:rPr lang="en" sz="1200" dirty="0"/>
              <a:t>SEP</a:t>
            </a:r>
            <a:r>
              <a:rPr lang="en" sz="1900" dirty="0"/>
              <a:t>&gt; + [</a:t>
            </a:r>
            <a:r>
              <a:rPr lang="en" sz="1900" i="1" dirty="0"/>
              <a:t>target</a:t>
            </a:r>
            <a:r>
              <a:rPr lang="en" sz="1900" dirty="0"/>
              <a:t>] </a:t>
            </a:r>
            <a:endParaRPr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Head      : 1 Attention + 1 Dense Layer</a:t>
            </a:r>
            <a:endParaRPr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265500" y="1205675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chemeClr val="dk1"/>
                </a:solidFill>
              </a:rPr>
              <a:t>Modifications</a:t>
            </a:r>
            <a:endParaRPr b="1" i="1">
              <a:solidFill>
                <a:schemeClr val="dk1"/>
              </a:solidFill>
            </a:endParaRPr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1"/>
          </p:nvPr>
        </p:nvSpPr>
        <p:spPr>
          <a:xfrm>
            <a:off x="265500" y="2592326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Scores in Patent Dataset</a:t>
            </a:r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body" idx="2"/>
          </p:nvPr>
        </p:nvSpPr>
        <p:spPr>
          <a:xfrm>
            <a:off x="4836275" y="724200"/>
            <a:ext cx="4130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Compare accuracy scores against baselines - BERT (modifications)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Original</a:t>
            </a:r>
            <a:endParaRPr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266699" y="1251925"/>
            <a:ext cx="4691063" cy="31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Output of previous layer is added with the Bert Encoder output with a residual connection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endParaRPr lang="en"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dirty="0"/>
              <a:t>Intuition: There should be feature representation discrepency, so directly using residual connection might have adverse effect</a:t>
            </a:r>
            <a:endParaRPr sz="1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CC241D-C50C-45FF-A558-9061F5546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0755" y="688634"/>
            <a:ext cx="2210533" cy="384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549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Modification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3125" y="1134425"/>
            <a:ext cx="3208640" cy="398262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266700" y="1251925"/>
            <a:ext cx="3830700" cy="31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Cross Attend Previous Layer Output and Current Layer Bert Encoder Output</a:t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917</Words>
  <Application>Microsoft Office PowerPoint</Application>
  <PresentationFormat>On-screen Show (16:9)</PresentationFormat>
  <Paragraphs>225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Roboto Mono</vt:lpstr>
      <vt:lpstr>Arial</vt:lpstr>
      <vt:lpstr>Old Standard TT</vt:lpstr>
      <vt:lpstr>Paperback</vt:lpstr>
      <vt:lpstr>CSE 472 (Machine Learning Sessional) Project Presentation</vt:lpstr>
      <vt:lpstr>Introducing self cross-attention in transformer-based architectures for phrase-to-phrase matching</vt:lpstr>
      <vt:lpstr>Goals </vt:lpstr>
      <vt:lpstr>1. Novel changes in architecture    self cross-attention </vt:lpstr>
      <vt:lpstr> Similarity Model Baseline</vt:lpstr>
      <vt:lpstr>Baseline Scores</vt:lpstr>
      <vt:lpstr>Modifications</vt:lpstr>
      <vt:lpstr>Original</vt:lpstr>
      <vt:lpstr>Modification</vt:lpstr>
      <vt:lpstr>Modification</vt:lpstr>
      <vt:lpstr>Modification</vt:lpstr>
      <vt:lpstr>Modification Scores (Prev Update)</vt:lpstr>
      <vt:lpstr>Modification Scores</vt:lpstr>
      <vt:lpstr>PowerPoint Presentation</vt:lpstr>
      <vt:lpstr>Final Model Scores</vt:lpstr>
      <vt:lpstr>2. Full Pipeline for Semantic Similarity Score    keyword extraction   semantic score comparison with sentence transformer  </vt:lpstr>
      <vt:lpstr>P I P E L I N E (prev)</vt:lpstr>
      <vt:lpstr>P I P E L I N E (curr)</vt:lpstr>
      <vt:lpstr>Keyword Extraction</vt:lpstr>
      <vt:lpstr>Keyword Extraction</vt:lpstr>
      <vt:lpstr>Multi Layer Perceptron</vt:lpstr>
      <vt:lpstr>Multi Layer Perceptron</vt:lpstr>
      <vt:lpstr>How to Evaluate Full Pipeline?  </vt:lpstr>
      <vt:lpstr>Pipeline Evaluation</vt:lpstr>
      <vt:lpstr>Sentence Transformer</vt:lpstr>
      <vt:lpstr>Sentence Transformer</vt:lpstr>
      <vt:lpstr> Pipeline Results</vt:lpstr>
      <vt:lpstr>P I P E L I N E (curr)</vt:lpstr>
      <vt:lpstr>Why MLP?</vt:lpstr>
      <vt:lpstr>Full Pipeline Scores</vt:lpstr>
      <vt:lpstr>Example using paper abstracts</vt:lpstr>
      <vt:lpstr>Contributions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472 (Machine Learning Sessional) Project Presentation</dc:title>
  <cp:lastModifiedBy>Najibul Haque Sarker</cp:lastModifiedBy>
  <cp:revision>3</cp:revision>
  <dcterms:modified xsi:type="dcterms:W3CDTF">2023-03-01T00:09:43Z</dcterms:modified>
</cp:coreProperties>
</file>